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6858000" cy="9144000"/>
  <p:embeddedFontLst>
    <p:embeddedFont>
      <p:font typeface="Corbel"/>
      <p:regular r:id="rId68"/>
      <p:bold r:id="rId69"/>
      <p:italic r:id="rId70"/>
      <p:boldItalic r:id="rId71"/>
    </p:embeddedFont>
    <p:embeddedFont>
      <p:font typeface="Tahoma"/>
      <p:regular r:id="rId72"/>
      <p:bold r:id="rId73"/>
    </p:embeddedFont>
    <p:embeddedFont>
      <p:font typeface="Gill Sans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Tahoma-bold.fntdata"/><Relationship Id="rId72" Type="http://schemas.openxmlformats.org/officeDocument/2006/relationships/font" Target="fonts/Tahoma-regular.fntdata"/><Relationship Id="rId31" Type="http://schemas.openxmlformats.org/officeDocument/2006/relationships/slide" Target="slides/slide26.xml"/><Relationship Id="rId75" Type="http://schemas.openxmlformats.org/officeDocument/2006/relationships/font" Target="fonts/GillSans-bold.fntdata"/><Relationship Id="rId30" Type="http://schemas.openxmlformats.org/officeDocument/2006/relationships/slide" Target="slides/slide25.xml"/><Relationship Id="rId74" Type="http://schemas.openxmlformats.org/officeDocument/2006/relationships/font" Target="fonts/GillSans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orbel-boldItalic.fntdata"/><Relationship Id="rId70" Type="http://schemas.openxmlformats.org/officeDocument/2006/relationships/font" Target="fonts/Corbel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Corbel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orbel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3" name="Google Shape;62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2" name="Google Shape;64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7" name="Google Shape;76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8" name="Google Shape;768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7" name="Google Shape;83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9" name="Google Shape;84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Google Shape;86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2" name="Google Shape;86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6" name="Google Shape;96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3" name="Google Shape;97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9" name="Google Shape;97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1" name="Google Shape;124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2" name="Google Shape;1242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3" name="Google Shape;125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9" name="Google Shape;126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0" name="Google Shape;1270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9" name="Google Shape;128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0" name="Google Shape;1290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3" name="Google Shape;154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9" name="Google Shape;154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0" name="Google Shape;1550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7" name="Google Shape;163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3" name="Google Shape;1643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644" name="Google Shape;1644;p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653" name="Google Shape;1653;p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7" name="Google Shape;1747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748" name="Google Shape;1748;p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6" name="Google Shape;1756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shortest job first: decreased average delay!</a:t>
            </a:r>
            <a:endParaRPr/>
          </a:p>
        </p:txBody>
      </p:sp>
      <p:sp>
        <p:nvSpPr>
          <p:cNvPr id="1757" name="Google Shape;1757;p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7" name="Google Shape;1877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878" name="Google Shape;1878;p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5" name="Google Shape;188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1" name="Google Shape;1891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2" name="Google Shape;1892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9" name="Google Shape;1899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6" name="Google Shape;190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Every connected end device (known as a peer) can function as </a:t>
            </a:r>
            <a:r>
              <a:rPr b="1" lang="en-US" sz="1300"/>
              <a:t>either a server or a client</a:t>
            </a:r>
            <a:r>
              <a:rPr lang="en-US" sz="13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Peer-to-peer networks decentralize the resources on a network without using a centralized server.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computer might assume the role of server for one transaction while simultaneously serving as a client for another. The roles of client and server are set on a per request basis.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2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2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2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0" name="Google Shape;90;p1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7112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5" name="Google Shape;55;p6"/>
          <p:cNvSpPr/>
          <p:nvPr>
            <p:ph idx="2" type="chart"/>
          </p:nvPr>
        </p:nvSpPr>
        <p:spPr>
          <a:xfrm>
            <a:off x="59944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3" name="Google Shape;63;p7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4" name="Google Shape;64;p7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5" name="Google Shape;65;p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82" name="Google Shape;82;p10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s://www.computerhope.com/jargon/b/browser.htm" TargetMode="External"/><Relationship Id="rId5" Type="http://schemas.openxmlformats.org/officeDocument/2006/relationships/hyperlink" Target="https://www.computerhope.com/jargon/h/hyperlink.htm" TargetMode="External"/><Relationship Id="rId6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www.computerhope.com/jargon/u/url.htm" TargetMode="External"/><Relationship Id="rId9" Type="http://schemas.openxmlformats.org/officeDocument/2006/relationships/image" Target="../media/image25.png"/><Relationship Id="rId5" Type="http://schemas.openxmlformats.org/officeDocument/2006/relationships/hyperlink" Target="https://www.computerhope.com/jargon/a/addrebar.htm" TargetMode="External"/><Relationship Id="rId6" Type="http://schemas.openxmlformats.org/officeDocument/2006/relationships/image" Target="../media/image46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39.jpg"/><Relationship Id="rId5" Type="http://schemas.openxmlformats.org/officeDocument/2006/relationships/image" Target="../media/image33.jpg"/><Relationship Id="rId6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Relationship Id="rId5" Type="http://schemas.openxmlformats.org/officeDocument/2006/relationships/image" Target="../media/image51.png"/><Relationship Id="rId6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Relationship Id="rId5" Type="http://schemas.openxmlformats.org/officeDocument/2006/relationships/image" Target="../media/image51.png"/><Relationship Id="rId6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ctrTitle"/>
          </p:nvPr>
        </p:nvSpPr>
        <p:spPr>
          <a:xfrm>
            <a:off x="3154951" y="941893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Application Layer (HTTP)</a:t>
            </a:r>
            <a:endParaRPr/>
          </a:p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2 | CSE421 – Computer Networks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and HTTP</a:t>
            </a:r>
            <a:endParaRPr/>
          </a:p>
        </p:txBody>
      </p:sp>
      <p:sp>
        <p:nvSpPr>
          <p:cNvPr id="256" name="Google Shape;256;p29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rPr lang="en-US" sz="3200"/>
              <a:t>Part 2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-Part 2</a:t>
            </a:r>
            <a:endParaRPr b="1"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WWW – The Web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Messages and Methods</a:t>
            </a:r>
            <a:endParaRPr sz="44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1484310" y="325395"/>
            <a:ext cx="8419107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1037742" y="990623"/>
            <a:ext cx="8544138" cy="192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document that is viewed in an Internet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browser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400" u="none" cap="none" strike="noStrike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may contain text, graphics, and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hyperlinks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to other web pages and files.</a:t>
            </a:r>
            <a:endParaRPr b="1" i="1" sz="2400" u="none" cap="none" strike="noStrike">
              <a:solidFill>
                <a:srgbClr val="531A8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3118" y="2322822"/>
            <a:ext cx="4637524" cy="453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/>
          <p:nvPr/>
        </p:nvSpPr>
        <p:spPr>
          <a:xfrm>
            <a:off x="1037742" y="2891206"/>
            <a:ext cx="6096000" cy="2676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A web page</a:t>
            </a:r>
            <a:r>
              <a:rPr b="1" i="0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page 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base HTML-file</a:t>
            </a:r>
            <a:r>
              <a:rPr b="0" i="0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which includes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several referenced objects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Objects can be HTML file, JPEG image, Java applet, audio file…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621741" y="135895"/>
            <a:ext cx="5196946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/>
          <p:nvPr/>
        </p:nvSpPr>
        <p:spPr>
          <a:xfrm>
            <a:off x="1525809" y="1066799"/>
            <a:ext cx="8971861" cy="317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page can be accessed by entering a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URL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address into a web browser's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address bar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083" y="4551720"/>
            <a:ext cx="7435968" cy="51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083" y="5275426"/>
            <a:ext cx="1218908" cy="8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8671" y="5065409"/>
            <a:ext cx="2444241" cy="133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73158" y="5122092"/>
            <a:ext cx="2606704" cy="12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22" y="2838566"/>
            <a:ext cx="61912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3"/>
          <p:cNvGrpSpPr/>
          <p:nvPr/>
        </p:nvGrpSpPr>
        <p:grpSpPr>
          <a:xfrm>
            <a:off x="1117600" y="1371599"/>
            <a:ext cx="11000441" cy="2595564"/>
            <a:chOff x="1117600" y="1371599"/>
            <a:chExt cx="11000441" cy="2595564"/>
          </a:xfrm>
        </p:grpSpPr>
        <p:pic>
          <p:nvPicPr>
            <p:cNvPr descr="services09" id="290" name="Google Shape;290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7600" y="1371599"/>
              <a:ext cx="11000441" cy="2301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3"/>
            <p:cNvSpPr txBox="1"/>
            <p:nvPr/>
          </p:nvSpPr>
          <p:spPr>
            <a:xfrm>
              <a:off x="9448800" y="3505200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Browser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3"/>
            <p:cNvSpPr txBox="1"/>
            <p:nvPr/>
          </p:nvSpPr>
          <p:spPr>
            <a:xfrm>
              <a:off x="1117600" y="2586037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677866" y="5753100"/>
            <a:ext cx="1013751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browsers are the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client applications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interpret the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HTTP application protocol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received from a web server.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02" id="294" name="Google Shape;2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3352800"/>
            <a:ext cx="5080000" cy="21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/>
        </p:nvSpPr>
        <p:spPr>
          <a:xfrm>
            <a:off x="5651500" y="1312862"/>
            <a:ext cx="2032000" cy="400050"/>
          </a:xfrm>
          <a:prstGeom prst="rect">
            <a:avLst/>
          </a:prstGeom>
          <a:solidFill>
            <a:srgbClr val="800000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HTTP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3870067" y="2782888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 flipH="1">
            <a:off x="9245600" y="3124200"/>
            <a:ext cx="304800" cy="457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ttp03" id="298" name="Google Shape;29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3581400"/>
            <a:ext cx="3132667" cy="19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ns04" id="300" name="Google Shape;30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3500" y="1219201"/>
            <a:ext cx="4013200" cy="91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33"/>
          <p:cNvGrpSpPr/>
          <p:nvPr/>
        </p:nvGrpSpPr>
        <p:grpSpPr>
          <a:xfrm>
            <a:off x="2774482" y="1712912"/>
            <a:ext cx="4470400" cy="453619"/>
            <a:chOff x="2743200" y="1451382"/>
            <a:chExt cx="4470400" cy="453619"/>
          </a:xfrm>
        </p:grpSpPr>
        <p:cxnSp>
          <p:nvCxnSpPr>
            <p:cNvPr id="302" name="Google Shape;302;p33"/>
            <p:cNvCxnSpPr/>
            <p:nvPr/>
          </p:nvCxnSpPr>
          <p:spPr>
            <a:xfrm rot="10800000">
              <a:off x="2743200" y="1905001"/>
              <a:ext cx="4470400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3" name="Google Shape;303;p33"/>
            <p:cNvSpPr txBox="1"/>
            <p:nvPr/>
          </p:nvSpPr>
          <p:spPr>
            <a:xfrm>
              <a:off x="3631818" y="1451382"/>
              <a:ext cx="18545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33"/>
          <p:cNvGrpSpPr/>
          <p:nvPr/>
        </p:nvGrpSpPr>
        <p:grpSpPr>
          <a:xfrm>
            <a:off x="5689600" y="3048000"/>
            <a:ext cx="3251200" cy="596506"/>
            <a:chOff x="5689600" y="3048000"/>
            <a:chExt cx="3251200" cy="596506"/>
          </a:xfrm>
        </p:grpSpPr>
        <p:cxnSp>
          <p:nvCxnSpPr>
            <p:cNvPr id="305" name="Google Shape;305;p33"/>
            <p:cNvCxnSpPr/>
            <p:nvPr/>
          </p:nvCxnSpPr>
          <p:spPr>
            <a:xfrm flipH="1" rot="10800000">
              <a:off x="5689600" y="3048000"/>
              <a:ext cx="3251200" cy="3048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6" name="Google Shape;306;p33"/>
            <p:cNvSpPr txBox="1"/>
            <p:nvPr/>
          </p:nvSpPr>
          <p:spPr>
            <a:xfrm rot="-278838">
              <a:off x="6630759" y="3225275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33"/>
          <p:cNvSpPr txBox="1"/>
          <p:nvPr/>
        </p:nvSpPr>
        <p:spPr>
          <a:xfrm>
            <a:off x="1907622" y="188665"/>
            <a:ext cx="8419107" cy="1124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Corbe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messages</a:t>
            </a:r>
            <a:endParaRPr b="1"/>
          </a:p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1238676" y="732403"/>
            <a:ext cx="9957183" cy="289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Two types of HTTP messages: 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i="1" lang="en-US" sz="3200">
                <a:solidFill>
                  <a:srgbClr val="CC0000"/>
                </a:solidFill>
              </a:rPr>
              <a:t>HTTP Request</a:t>
            </a:r>
            <a:r>
              <a:rPr lang="en-US" sz="3200">
                <a:solidFill>
                  <a:srgbClr val="CC0000"/>
                </a:solidFill>
              </a:rPr>
              <a:t> message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>
                <a:solidFill>
                  <a:srgbClr val="CC0000"/>
                </a:solidFill>
              </a:rPr>
              <a:t>HTTP </a:t>
            </a:r>
            <a:r>
              <a:rPr i="1" lang="en-US" sz="3200">
                <a:solidFill>
                  <a:srgbClr val="CC0000"/>
                </a:solidFill>
              </a:rPr>
              <a:t>Response message</a:t>
            </a:r>
            <a:endParaRPr i="1" sz="3200">
              <a:solidFill>
                <a:srgbClr val="CC0000"/>
              </a:solidFill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5281" y="3622933"/>
            <a:ext cx="5365377" cy="291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202" y="2365282"/>
            <a:ext cx="6696916" cy="38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 format</a:t>
            </a:r>
            <a:endParaRPr b="1"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1697039" y="1145800"/>
            <a:ext cx="7772400" cy="1210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0588"/>
              <a:buNone/>
            </a:pPr>
            <a:r>
              <a:t/>
            </a:r>
            <a:endParaRPr/>
          </a:p>
          <a:p>
            <a:pPr indent="-233361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ct val="127941"/>
              <a:buChar char="•"/>
            </a:pPr>
            <a:r>
              <a:rPr b="1" lang="en-US" sz="3200">
                <a:solidFill>
                  <a:srgbClr val="FF6600"/>
                </a:solidFill>
              </a:rPr>
              <a:t>HTTP request message:</a:t>
            </a:r>
            <a:endParaRPr b="1" sz="3200">
              <a:solidFill>
                <a:srgbClr val="FF6600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2156"/>
              <a:buChar char="•"/>
            </a:pPr>
            <a:r>
              <a:rPr lang="en-US" sz="2400"/>
              <a:t>ASCII (human-readable format)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323" name="Google Shape;323;p35"/>
          <p:cNvCxnSpPr/>
          <p:nvPr/>
        </p:nvCxnSpPr>
        <p:spPr>
          <a:xfrm>
            <a:off x="6767422" y="1958286"/>
            <a:ext cx="849133" cy="665164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4" name="Google Shape;324;p35"/>
          <p:cNvSpPr txBox="1"/>
          <p:nvPr/>
        </p:nvSpPr>
        <p:spPr>
          <a:xfrm>
            <a:off x="6319748" y="1621736"/>
            <a:ext cx="24114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carriage return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7715161" y="1942411"/>
            <a:ext cx="18669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line-feed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5"/>
          <p:cNvCxnSpPr/>
          <p:nvPr/>
        </p:nvCxnSpPr>
        <p:spPr>
          <a:xfrm flipH="1">
            <a:off x="8139469" y="2371037"/>
            <a:ext cx="447228" cy="284162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699" y="839041"/>
            <a:ext cx="6357533" cy="346468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type="title"/>
          </p:nvPr>
        </p:nvSpPr>
        <p:spPr>
          <a:xfrm>
            <a:off x="1484300" y="34127"/>
            <a:ext cx="10018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message: Example</a:t>
            </a:r>
            <a:endParaRPr b="1"/>
          </a:p>
        </p:txBody>
      </p:sp>
      <p:sp>
        <p:nvSpPr>
          <p:cNvPr id="333" name="Google Shape;333;p36"/>
          <p:cNvSpPr txBox="1"/>
          <p:nvPr/>
        </p:nvSpPr>
        <p:spPr>
          <a:xfrm>
            <a:off x="3582575" y="4434650"/>
            <a:ext cx="68646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//somedir/index.html HTTP/1.1\r\n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www.someschool.edu\r\n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Firefox/3.6.10\r\n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text/html,image/gif, image jpeg\r\n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fr 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3688297" y="881607"/>
            <a:ext cx="868529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3482980" y="4312106"/>
            <a:ext cx="868529" cy="52996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5017489" y="89518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4351509" y="4379974"/>
            <a:ext cx="2624835" cy="41371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6526977" y="881607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/>
          <p:nvPr/>
        </p:nvSpPr>
        <p:spPr>
          <a:xfrm>
            <a:off x="6901642" y="4296999"/>
            <a:ext cx="1327958" cy="53280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7523004" y="997776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8074495" y="4426263"/>
            <a:ext cx="826450" cy="4158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3557682" y="1329004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3557682" y="4654600"/>
            <a:ext cx="868529" cy="312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5776960" y="132900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4503909" y="4728067"/>
            <a:ext cx="2742192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5176227" y="3383850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1114473" y="4095525"/>
            <a:ext cx="236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request line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(GET, POST,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HEAD,PUT,DELETE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b="1" i="0" lang="en-US" sz="16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1" i="0" sz="2000" u="none" cap="none" strike="noStrike">
              <a:solidFill>
                <a:srgbClr val="0000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48" name="Google Shape;348;p36"/>
          <p:cNvCxnSpPr/>
          <p:nvPr/>
        </p:nvCxnSpPr>
        <p:spPr>
          <a:xfrm>
            <a:off x="2689163" y="4392313"/>
            <a:ext cx="868500" cy="1461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p36"/>
          <p:cNvSpPr txBox="1"/>
          <p:nvPr/>
        </p:nvSpPr>
        <p:spPr>
          <a:xfrm>
            <a:off x="1322801" y="5516213"/>
            <a:ext cx="23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carriage return,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line feed at start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of line indicates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end of header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36"/>
          <p:cNvCxnSpPr/>
          <p:nvPr/>
        </p:nvCxnSpPr>
        <p:spPr>
          <a:xfrm>
            <a:off x="3046464" y="6208925"/>
            <a:ext cx="625200" cy="1914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p36"/>
          <p:cNvSpPr/>
          <p:nvPr/>
        </p:nvSpPr>
        <p:spPr>
          <a:xfrm>
            <a:off x="3453500" y="4882376"/>
            <a:ext cx="222000" cy="1077301"/>
          </a:xfrm>
          <a:custGeom>
            <a:rect b="b" l="l" r="r" t="t"/>
            <a:pathLst>
              <a:path extrusionOk="0" h="924" w="150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2478800" y="5081187"/>
            <a:ext cx="97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1425624" y="109550"/>
            <a:ext cx="944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Method types</a:t>
            </a:r>
            <a:endParaRPr/>
          </a:p>
        </p:txBody>
      </p:sp>
      <p:sp>
        <p:nvSpPr>
          <p:cNvPr id="359" name="Google Shape;359;p37"/>
          <p:cNvSpPr txBox="1"/>
          <p:nvPr>
            <p:ph idx="1" type="body"/>
          </p:nvPr>
        </p:nvSpPr>
        <p:spPr>
          <a:xfrm>
            <a:off x="1472234" y="1994206"/>
            <a:ext cx="4640885" cy="3509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19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HTTP/1.0</a:t>
            </a:r>
            <a:r>
              <a:rPr lang="en-US" sz="2000">
                <a:solidFill>
                  <a:srgbClr val="0000FF"/>
                </a:solidFill>
              </a:rPr>
              <a:t>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Primarily gets information only</a:t>
            </a:r>
            <a:endParaRPr sz="2000"/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Retrieve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POST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Creating new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HEAD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Also retrieve but asks server to leave requested object out of response</a:t>
            </a:r>
            <a:endParaRPr sz="2000"/>
          </a:p>
        </p:txBody>
      </p:sp>
      <p:sp>
        <p:nvSpPr>
          <p:cNvPr id="360" name="Google Shape;360;p37"/>
          <p:cNvSpPr txBox="1"/>
          <p:nvPr>
            <p:ph idx="2" type="body"/>
          </p:nvPr>
        </p:nvSpPr>
        <p:spPr>
          <a:xfrm>
            <a:off x="6511877" y="1003455"/>
            <a:ext cx="4439979" cy="5191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HTTP/1.1: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GET, POST, HEAD</a:t>
            </a:r>
            <a:endParaRPr b="1" sz="20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PUT/PATCH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Update data 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Replaces existing objects</a:t>
            </a: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DELETE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Deletes data</a:t>
            </a:r>
            <a:endParaRPr sz="1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title"/>
          </p:nvPr>
        </p:nvSpPr>
        <p:spPr>
          <a:xfrm>
            <a:off x="1970088" y="381970"/>
            <a:ext cx="8186737" cy="903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Uploading form input</a:t>
            </a:r>
            <a:endParaRPr/>
          </a:p>
        </p:txBody>
      </p:sp>
      <p:sp>
        <p:nvSpPr>
          <p:cNvPr id="367" name="Google Shape;367;p38"/>
          <p:cNvSpPr txBox="1"/>
          <p:nvPr>
            <p:ph idx="1" type="body"/>
          </p:nvPr>
        </p:nvSpPr>
        <p:spPr>
          <a:xfrm>
            <a:off x="2224088" y="1343025"/>
            <a:ext cx="6951816" cy="266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POST method:</a:t>
            </a:r>
            <a:endParaRPr b="1" sz="2800">
              <a:solidFill>
                <a:srgbClr val="0070C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Web page often includes form input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to server in entity body</a:t>
            </a:r>
            <a:endParaRPr sz="2000"/>
          </a:p>
          <a:p>
            <a:pPr indent="-1238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Google Shape;368;p38"/>
          <p:cNvSpPr txBox="1"/>
          <p:nvPr>
            <p:ph idx="2" type="body"/>
          </p:nvPr>
        </p:nvSpPr>
        <p:spPr>
          <a:xfrm>
            <a:off x="2224107" y="3903225"/>
            <a:ext cx="635418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URL method: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Uses GET method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in URL field of request line: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2526953" y="5932474"/>
            <a:ext cx="957478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www.somesite.com/animalsearch?monkeys&amp;banana</a:t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1372258" y="175264"/>
            <a:ext cx="10018713" cy="796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Applications 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861795" y="1273741"/>
            <a:ext cx="2474898" cy="308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1970-1980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1990-2000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2000-2020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693" y="1143379"/>
            <a:ext cx="3660207" cy="169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503" y="1531460"/>
            <a:ext cx="3124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4981" y="1177771"/>
            <a:ext cx="3173778" cy="20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7044" y="3223370"/>
            <a:ext cx="2350140" cy="272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07184" y="3508290"/>
            <a:ext cx="2932900" cy="149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7370" y="5267032"/>
            <a:ext cx="4764630" cy="135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56630" y="4134101"/>
            <a:ext cx="4180595" cy="225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type="title"/>
          </p:nvPr>
        </p:nvSpPr>
        <p:spPr>
          <a:xfrm>
            <a:off x="1488999" y="273776"/>
            <a:ext cx="10018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Methods</a:t>
            </a:r>
            <a:endParaRPr b="1"/>
          </a:p>
        </p:txBody>
      </p:sp>
      <p:pic>
        <p:nvPicPr>
          <p:cNvPr id="375" name="Google Shape;3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525" y="1173201"/>
            <a:ext cx="7421651" cy="4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/>
          <p:nvPr/>
        </p:nvSpPr>
        <p:spPr>
          <a:xfrm>
            <a:off x="2787527" y="5760348"/>
            <a:ext cx="753764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Source :https://javarevisited.blogspot.com/2016/04/what-is-purpose-of-http-request-types-in-RESTful-web-service.html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1484311" y="337140"/>
            <a:ext cx="10018713" cy="12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response message: General Format</a:t>
            </a:r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571" y="1568965"/>
            <a:ext cx="9083769" cy="457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1194165" y="254977"/>
            <a:ext cx="10018713" cy="55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response message : Example</a:t>
            </a:r>
            <a:endParaRPr/>
          </a:p>
        </p:txBody>
      </p:sp>
      <p:pic>
        <p:nvPicPr>
          <p:cNvPr id="388" name="Google Shape;3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627" y="944712"/>
            <a:ext cx="4839296" cy="243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/>
          <p:nvPr/>
        </p:nvSpPr>
        <p:spPr>
          <a:xfrm>
            <a:off x="2810178" y="3759201"/>
            <a:ext cx="6311900" cy="280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26 Sep 2010 20:09:20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Apache/2.0.52 (CentOS)\r\n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30 Oct 2007 17:00:02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ETag: "17dc6-a5c-bf716880"\r\n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2652\r\n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Keep-Alive: timeout=10, max=100\r\n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charset=ISO-8859-1\r\n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41"/>
          <p:cNvSpPr/>
          <p:nvPr/>
        </p:nvSpPr>
        <p:spPr>
          <a:xfrm>
            <a:off x="3015495" y="874333"/>
            <a:ext cx="1155153" cy="38992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2810178" y="3759201"/>
            <a:ext cx="1155153" cy="31194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1"/>
          <p:cNvSpPr/>
          <p:nvPr/>
        </p:nvSpPr>
        <p:spPr>
          <a:xfrm>
            <a:off x="4404780" y="863198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3909668" y="3743982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5570391" y="824111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1"/>
          <p:cNvSpPr/>
          <p:nvPr/>
        </p:nvSpPr>
        <p:spPr>
          <a:xfrm>
            <a:off x="4353449" y="3759201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1"/>
          <p:cNvSpPr/>
          <p:nvPr/>
        </p:nvSpPr>
        <p:spPr>
          <a:xfrm>
            <a:off x="3362249" y="1214652"/>
            <a:ext cx="1234126" cy="3610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1"/>
          <p:cNvSpPr/>
          <p:nvPr/>
        </p:nvSpPr>
        <p:spPr>
          <a:xfrm>
            <a:off x="2883179" y="4011879"/>
            <a:ext cx="582708" cy="31374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1"/>
          <p:cNvSpPr/>
          <p:nvPr/>
        </p:nvSpPr>
        <p:spPr>
          <a:xfrm>
            <a:off x="4970512" y="1181897"/>
            <a:ext cx="755725" cy="44875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3619672" y="3953455"/>
            <a:ext cx="3590019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586175" y="3190326"/>
            <a:ext cx="17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line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(protocol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code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phrase)</a:t>
            </a:r>
            <a:endParaRPr b="1" i="0" sz="19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41"/>
          <p:cNvCxnSpPr/>
          <p:nvPr/>
        </p:nvCxnSpPr>
        <p:spPr>
          <a:xfrm>
            <a:off x="1805376" y="3707851"/>
            <a:ext cx="924000" cy="257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p41"/>
          <p:cNvSpPr/>
          <p:nvPr/>
        </p:nvSpPr>
        <p:spPr>
          <a:xfrm>
            <a:off x="2545750" y="4071151"/>
            <a:ext cx="264425" cy="1771877"/>
          </a:xfrm>
          <a:custGeom>
            <a:rect b="b" l="l" r="r" t="t"/>
            <a:pathLst>
              <a:path extrusionOk="0" h="1428" w="162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1590171" y="4572201"/>
            <a:ext cx="102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41"/>
          <p:cNvCxnSpPr/>
          <p:nvPr/>
        </p:nvCxnSpPr>
        <p:spPr>
          <a:xfrm flipH="1" rot="10800000">
            <a:off x="2125975" y="6414539"/>
            <a:ext cx="757200" cy="21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p41"/>
          <p:cNvSpPr txBox="1"/>
          <p:nvPr/>
        </p:nvSpPr>
        <p:spPr>
          <a:xfrm>
            <a:off x="825814" y="5843014"/>
            <a:ext cx="137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data, e.g.,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requested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HTML file</a:t>
            </a:r>
            <a:endParaRPr b="1" i="0" sz="2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type="title"/>
          </p:nvPr>
        </p:nvSpPr>
        <p:spPr>
          <a:xfrm>
            <a:off x="2001838" y="147639"/>
            <a:ext cx="77724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12" name="Google Shape;412;p42"/>
          <p:cNvSpPr/>
          <p:nvPr/>
        </p:nvSpPr>
        <p:spPr>
          <a:xfrm>
            <a:off x="1502475" y="1127125"/>
            <a:ext cx="10252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7" lvl="0" marL="3508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code appears in 1st line in server-to-client response message.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0837" lvl="0" marL="3508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Status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950" y="2344475"/>
            <a:ext cx="59340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226" y="1723128"/>
            <a:ext cx="3522650" cy="17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2"/>
          <p:cNvSpPr/>
          <p:nvPr/>
        </p:nvSpPr>
        <p:spPr>
          <a:xfrm>
            <a:off x="8917655" y="1612048"/>
            <a:ext cx="7914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/>
          <p:nvPr>
            <p:ph type="title"/>
          </p:nvPr>
        </p:nvSpPr>
        <p:spPr>
          <a:xfrm>
            <a:off x="2001838" y="147639"/>
            <a:ext cx="7772400" cy="979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1058075" y="1625925"/>
            <a:ext cx="8075700" cy="4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100 Continue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everything ok so far, client should continue with the request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b="1"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200 OK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succeeded, requested object later in this message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301 Moved Permanently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object moved, new location specified later in this message (Location:)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400 Bad Request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message not understood by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404 Not Found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document not found on this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505 HTTP Version Not Supported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1512325" y="1018726"/>
            <a:ext cx="8112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8" lvl="0" marL="35083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sample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0156" y="2653802"/>
            <a:ext cx="3457810" cy="315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type="title"/>
          </p:nvPr>
        </p:nvSpPr>
        <p:spPr>
          <a:xfrm>
            <a:off x="1484300" y="325403"/>
            <a:ext cx="100188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700"/>
              <a:t>Objectives -Part 3</a:t>
            </a:r>
            <a:br>
              <a:rPr b="1" lang="en-US" sz="3700"/>
            </a:br>
            <a:endParaRPr b="1" sz="3700"/>
          </a:p>
        </p:txBody>
      </p:sp>
      <p:sp>
        <p:nvSpPr>
          <p:cNvPr id="430" name="Google Shape;430;p44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Connections</a:t>
            </a:r>
            <a:endParaRPr sz="4400"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Non Persistent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Persistent</a:t>
            </a:r>
            <a:endParaRPr sz="40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431" name="Google Shape;4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45"/>
          <p:cNvCxnSpPr/>
          <p:nvPr/>
        </p:nvCxnSpPr>
        <p:spPr>
          <a:xfrm>
            <a:off x="2181225" y="1787526"/>
            <a:ext cx="0" cy="3990976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8" name="Google Shape;438;p45"/>
          <p:cNvSpPr txBox="1"/>
          <p:nvPr>
            <p:ph type="title"/>
          </p:nvPr>
        </p:nvSpPr>
        <p:spPr>
          <a:xfrm>
            <a:off x="2022475" y="0"/>
            <a:ext cx="7772400" cy="858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439" name="Google Shape;439;p45"/>
          <p:cNvSpPr txBox="1"/>
          <p:nvPr>
            <p:ph idx="1" type="body"/>
          </p:nvPr>
        </p:nvSpPr>
        <p:spPr>
          <a:xfrm>
            <a:off x="1925638" y="823913"/>
            <a:ext cx="7942262" cy="466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Suppose user enters URL:</a:t>
            </a:r>
            <a:endParaRPr/>
          </a:p>
        </p:txBody>
      </p:sp>
      <p:sp>
        <p:nvSpPr>
          <p:cNvPr id="440" name="Google Shape;440;p45"/>
          <p:cNvSpPr txBox="1"/>
          <p:nvPr>
            <p:ph idx="2" type="body"/>
          </p:nvPr>
        </p:nvSpPr>
        <p:spPr>
          <a:xfrm>
            <a:off x="2181225" y="2206229"/>
            <a:ext cx="3943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1a</a:t>
            </a:r>
            <a:r>
              <a:rPr lang="en-US" sz="2200">
                <a:solidFill>
                  <a:srgbClr val="FF0000"/>
                </a:solidFill>
              </a:rPr>
              <a:t>.</a:t>
            </a:r>
            <a:r>
              <a:rPr lang="en-US" sz="2200"/>
              <a:t> HTTP client initiates TCP connection to HTTP server (process) at www.someSchool.edu on port 80</a:t>
            </a:r>
            <a:endParaRPr sz="2200"/>
          </a:p>
        </p:txBody>
      </p:sp>
      <p:sp>
        <p:nvSpPr>
          <p:cNvPr id="441" name="Google Shape;441;p45"/>
          <p:cNvSpPr/>
          <p:nvPr/>
        </p:nvSpPr>
        <p:spPr>
          <a:xfrm>
            <a:off x="2154150" y="4115447"/>
            <a:ext cx="381000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client sends HTTP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request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(containing URL) into TCP connection socket. Message indicates that client wants object someDepartment/home.index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2" name="Google Shape;442;p45"/>
          <p:cNvSpPr/>
          <p:nvPr/>
        </p:nvSpPr>
        <p:spPr>
          <a:xfrm>
            <a:off x="6367800" y="2573933"/>
            <a:ext cx="3810000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1b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at host www.someSchool.edu waiting for TCP connection at port 80.  “accepts” connection, notifying client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3" name="Google Shape;443;p45"/>
          <p:cNvSpPr/>
          <p:nvPr/>
        </p:nvSpPr>
        <p:spPr>
          <a:xfrm>
            <a:off x="6285750" y="4530925"/>
            <a:ext cx="38100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receives request message, forms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response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containing requested object, and sends message into its socket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45"/>
          <p:cNvCxnSpPr/>
          <p:nvPr/>
        </p:nvCxnSpPr>
        <p:spPr>
          <a:xfrm>
            <a:off x="5419726" y="45910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5" name="Google Shape;445;p45"/>
          <p:cNvCxnSpPr/>
          <p:nvPr/>
        </p:nvCxnSpPr>
        <p:spPr>
          <a:xfrm flipH="1">
            <a:off x="5467351" y="5200651"/>
            <a:ext cx="1008063" cy="102552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6" name="Google Shape;446;p45"/>
          <p:cNvCxnSpPr/>
          <p:nvPr/>
        </p:nvCxnSpPr>
        <p:spPr>
          <a:xfrm>
            <a:off x="5572126" y="26479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7" name="Google Shape;447;p45"/>
          <p:cNvCxnSpPr/>
          <p:nvPr/>
        </p:nvCxnSpPr>
        <p:spPr>
          <a:xfrm flipH="1">
            <a:off x="5478464" y="3259139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p45"/>
          <p:cNvSpPr txBox="1"/>
          <p:nvPr/>
        </p:nvSpPr>
        <p:spPr>
          <a:xfrm>
            <a:off x="8602611" y="986977"/>
            <a:ext cx="189865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(contains text,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references to 10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jpeg images)</a:t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45"/>
          <p:cNvSpPr/>
          <p:nvPr/>
        </p:nvSpPr>
        <p:spPr>
          <a:xfrm>
            <a:off x="2022475" y="1290638"/>
            <a:ext cx="9321536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www.someSchool.edu/someDepartment/home.index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1870883" y="5782748"/>
            <a:ext cx="620683" cy="369332"/>
          </a:xfrm>
          <a:prstGeom prst="rect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45"/>
          <p:cNvGrpSpPr/>
          <p:nvPr/>
        </p:nvGrpSpPr>
        <p:grpSpPr>
          <a:xfrm>
            <a:off x="3406810" y="1757363"/>
            <a:ext cx="698500" cy="692151"/>
            <a:chOff x="-44" y="1473"/>
            <a:chExt cx="981" cy="1105"/>
          </a:xfrm>
        </p:grpSpPr>
        <p:pic>
          <p:nvPicPr>
            <p:cNvPr descr="desktop_computer_stylized_medium" id="452" name="Google Shape;45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54" name="Google Shape;454;p45"/>
          <p:cNvGrpSpPr/>
          <p:nvPr/>
        </p:nvGrpSpPr>
        <p:grpSpPr>
          <a:xfrm>
            <a:off x="8023221" y="1727851"/>
            <a:ext cx="423863" cy="684213"/>
            <a:chOff x="4140" y="429"/>
            <a:chExt cx="1425" cy="2396"/>
          </a:xfrm>
        </p:grpSpPr>
        <p:sp>
          <p:nvSpPr>
            <p:cNvPr id="455" name="Google Shape;455;p4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45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461" name="Google Shape;461;p45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5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" name="Google Shape;463;p45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" name="Google Shape;464;p45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465" name="Google Shape;465;p45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5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" name="Google Shape;467;p45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" name="Google Shape;469;p45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470" name="Google Shape;470;p45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5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2" name="Google Shape;472;p4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73" name="Google Shape;473;p45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474" name="Google Shape;474;p45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5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6" name="Google Shape;476;p45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/>
          <p:nvPr>
            <p:ph type="title"/>
          </p:nvPr>
        </p:nvSpPr>
        <p:spPr>
          <a:xfrm>
            <a:off x="2066925" y="257176"/>
            <a:ext cx="77724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  (cont.)</a:t>
            </a:r>
            <a:endParaRPr b="1"/>
          </a:p>
        </p:txBody>
      </p:sp>
      <p:sp>
        <p:nvSpPr>
          <p:cNvPr id="493" name="Google Shape;493;p46"/>
          <p:cNvSpPr txBox="1"/>
          <p:nvPr>
            <p:ph idx="2" type="body"/>
          </p:nvPr>
        </p:nvSpPr>
        <p:spPr>
          <a:xfrm>
            <a:off x="2619375" y="2557463"/>
            <a:ext cx="3810000" cy="153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5.</a:t>
            </a:r>
            <a:r>
              <a:rPr lang="en-US" sz="2200"/>
              <a:t> HTTP client receives response message containing html file, displays html.  Parsing html file, finds 10 referenced jpeg  objects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494" name="Google Shape;494;p46"/>
          <p:cNvSpPr/>
          <p:nvPr/>
        </p:nvSpPr>
        <p:spPr>
          <a:xfrm>
            <a:off x="2619375" y="4340731"/>
            <a:ext cx="3810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6.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Steps 1-5 repeated for each of 10 jpeg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6"/>
          <p:cNvSpPr/>
          <p:nvPr/>
        </p:nvSpPr>
        <p:spPr>
          <a:xfrm>
            <a:off x="6992137" y="2225676"/>
            <a:ext cx="381000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4.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closes TCP connection.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46"/>
          <p:cNvCxnSpPr/>
          <p:nvPr/>
        </p:nvCxnSpPr>
        <p:spPr>
          <a:xfrm>
            <a:off x="2066925" y="2116940"/>
            <a:ext cx="0" cy="2571750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7" name="Google Shape;497;p46"/>
          <p:cNvCxnSpPr/>
          <p:nvPr/>
        </p:nvCxnSpPr>
        <p:spPr>
          <a:xfrm flipH="1">
            <a:off x="5818993" y="2321720"/>
            <a:ext cx="786863" cy="471486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8" name="Google Shape;498;p46"/>
          <p:cNvSpPr txBox="1"/>
          <p:nvPr/>
        </p:nvSpPr>
        <p:spPr>
          <a:xfrm>
            <a:off x="1756583" y="4822815"/>
            <a:ext cx="620683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" name="Google Shape;499;p46"/>
          <p:cNvGrpSpPr/>
          <p:nvPr/>
        </p:nvGrpSpPr>
        <p:grpSpPr>
          <a:xfrm>
            <a:off x="3379623" y="1533525"/>
            <a:ext cx="698500" cy="692151"/>
            <a:chOff x="-44" y="1473"/>
            <a:chExt cx="981" cy="1105"/>
          </a:xfrm>
        </p:grpSpPr>
        <p:pic>
          <p:nvPicPr>
            <p:cNvPr descr="desktop_computer_stylized_medium" id="500" name="Google Shape;50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02" name="Google Shape;502;p46"/>
          <p:cNvGrpSpPr/>
          <p:nvPr/>
        </p:nvGrpSpPr>
        <p:grpSpPr>
          <a:xfrm>
            <a:off x="8023221" y="1443429"/>
            <a:ext cx="423863" cy="684213"/>
            <a:chOff x="4140" y="429"/>
            <a:chExt cx="1425" cy="2396"/>
          </a:xfrm>
        </p:grpSpPr>
        <p:sp>
          <p:nvSpPr>
            <p:cNvPr id="503" name="Google Shape;503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46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09" name="Google Shape;509;p46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1" name="Google Shape;511;p46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2" name="Google Shape;512;p46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13" name="Google Shape;513;p46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5" name="Google Shape;515;p46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46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18" name="Google Shape;518;p46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6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" name="Google Shape;520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21" name="Google Shape;521;p46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22" name="Google Shape;522;p46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46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" name="Google Shape;524;p46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46"/>
          <p:cNvSpPr txBox="1"/>
          <p:nvPr>
            <p:ph idx="1" type="body"/>
          </p:nvPr>
        </p:nvSpPr>
        <p:spPr>
          <a:xfrm>
            <a:off x="3839896" y="5756266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7"/>
          <p:cNvSpPr txBox="1"/>
          <p:nvPr>
            <p:ph type="title"/>
          </p:nvPr>
        </p:nvSpPr>
        <p:spPr>
          <a:xfrm>
            <a:off x="1766888" y="1"/>
            <a:ext cx="8223250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HTTP: response time</a:t>
            </a:r>
            <a:endParaRPr/>
          </a:p>
        </p:txBody>
      </p:sp>
      <p:sp>
        <p:nvSpPr>
          <p:cNvPr id="542" name="Google Shape;542;p47"/>
          <p:cNvSpPr txBox="1"/>
          <p:nvPr>
            <p:ph idx="1" type="body"/>
          </p:nvPr>
        </p:nvSpPr>
        <p:spPr>
          <a:xfrm>
            <a:off x="1581220" y="925514"/>
            <a:ext cx="4651133" cy="5688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 sz="2200">
                <a:solidFill>
                  <a:srgbClr val="0070C0"/>
                </a:solidFill>
              </a:rPr>
              <a:t>RTT (Round Trip Time):  </a:t>
            </a:r>
            <a:r>
              <a:rPr lang="en-US" sz="2200"/>
              <a:t>time for a small packet to travel from client to server and back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>
                <a:solidFill>
                  <a:srgbClr val="FF6600"/>
                </a:solidFill>
              </a:rPr>
              <a:t>HTTP response time:</a:t>
            </a:r>
            <a:endParaRPr b="1" sz="28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to initiate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for HTTP request and first few bytes of HTTP response to return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File transmission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Non-persistent HTTP response time =   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   </a:t>
            </a:r>
            <a:r>
              <a:rPr lang="en-US" sz="2800">
                <a:solidFill>
                  <a:srgbClr val="FF6600"/>
                </a:solidFill>
              </a:rPr>
              <a:t>2*</a:t>
            </a:r>
            <a:r>
              <a:rPr b="1" lang="en-US" sz="2200">
                <a:solidFill>
                  <a:srgbClr val="008000"/>
                </a:solidFill>
              </a:rPr>
              <a:t>RTT</a:t>
            </a:r>
            <a:r>
              <a:rPr lang="en-US" sz="2200"/>
              <a:t>+ </a:t>
            </a:r>
            <a:r>
              <a:rPr b="1" lang="en-US" sz="2200">
                <a:solidFill>
                  <a:srgbClr val="7E28CD"/>
                </a:solidFill>
              </a:rPr>
              <a:t>file transmission  time</a:t>
            </a:r>
            <a:endParaRPr b="1">
              <a:solidFill>
                <a:srgbClr val="7E28CD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cxnSp>
        <p:nvCxnSpPr>
          <p:cNvPr id="543" name="Google Shape;543;p47"/>
          <p:cNvCxnSpPr>
            <a:stCxn id="544" idx="2"/>
            <a:endCxn id="545" idx="0"/>
          </p:cNvCxnSpPr>
          <p:nvPr/>
        </p:nvCxnSpPr>
        <p:spPr>
          <a:xfrm>
            <a:off x="7940066" y="1840032"/>
            <a:ext cx="66000" cy="410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p47"/>
          <p:cNvCxnSpPr>
            <a:endCxn id="547" idx="0"/>
          </p:cNvCxnSpPr>
          <p:nvPr/>
        </p:nvCxnSpPr>
        <p:spPr>
          <a:xfrm flipH="1">
            <a:off x="10370417" y="1840054"/>
            <a:ext cx="7800" cy="393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p47"/>
          <p:cNvCxnSpPr/>
          <p:nvPr/>
        </p:nvCxnSpPr>
        <p:spPr>
          <a:xfrm>
            <a:off x="7954791" y="2104407"/>
            <a:ext cx="2440909" cy="5006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p47"/>
          <p:cNvCxnSpPr/>
          <p:nvPr/>
        </p:nvCxnSpPr>
        <p:spPr>
          <a:xfrm flipH="1">
            <a:off x="7967241" y="2659808"/>
            <a:ext cx="2404367" cy="65614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47"/>
          <p:cNvCxnSpPr/>
          <p:nvPr/>
        </p:nvCxnSpPr>
        <p:spPr>
          <a:xfrm>
            <a:off x="7967241" y="3353310"/>
            <a:ext cx="2404366" cy="71386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47"/>
          <p:cNvCxnSpPr/>
          <p:nvPr/>
        </p:nvCxnSpPr>
        <p:spPr>
          <a:xfrm flipH="1">
            <a:off x="8006180" y="4250582"/>
            <a:ext cx="2338657" cy="493672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47"/>
          <p:cNvSpPr/>
          <p:nvPr/>
        </p:nvSpPr>
        <p:spPr>
          <a:xfrm>
            <a:off x="10419245" y="4097332"/>
            <a:ext cx="184372" cy="303962"/>
          </a:xfrm>
          <a:prstGeom prst="rightBrace">
            <a:avLst>
              <a:gd fmla="val 2039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7"/>
          <p:cNvSpPr txBox="1"/>
          <p:nvPr/>
        </p:nvSpPr>
        <p:spPr>
          <a:xfrm>
            <a:off x="10654578" y="3886771"/>
            <a:ext cx="1123447" cy="72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Time to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transmit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47"/>
          <p:cNvCxnSpPr/>
          <p:nvPr/>
        </p:nvCxnSpPr>
        <p:spPr>
          <a:xfrm>
            <a:off x="7497919" y="2058887"/>
            <a:ext cx="3905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p47"/>
          <p:cNvSpPr txBox="1"/>
          <p:nvPr/>
        </p:nvSpPr>
        <p:spPr>
          <a:xfrm>
            <a:off x="6232353" y="1975685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7"/>
          <p:cNvSpPr/>
          <p:nvPr/>
        </p:nvSpPr>
        <p:spPr>
          <a:xfrm>
            <a:off x="7791689" y="3381617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7"/>
          <p:cNvSpPr txBox="1"/>
          <p:nvPr/>
        </p:nvSpPr>
        <p:spPr>
          <a:xfrm>
            <a:off x="7140575" y="2605087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47"/>
          <p:cNvCxnSpPr/>
          <p:nvPr/>
        </p:nvCxnSpPr>
        <p:spPr>
          <a:xfrm>
            <a:off x="7600778" y="3369140"/>
            <a:ext cx="3540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Google Shape;559;p47"/>
          <p:cNvSpPr txBox="1"/>
          <p:nvPr/>
        </p:nvSpPr>
        <p:spPr>
          <a:xfrm>
            <a:off x="6643121" y="3160115"/>
            <a:ext cx="947695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7"/>
          <p:cNvSpPr txBox="1"/>
          <p:nvPr/>
        </p:nvSpPr>
        <p:spPr>
          <a:xfrm>
            <a:off x="7140575" y="3881439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Google Shape;561;p47"/>
          <p:cNvCxnSpPr/>
          <p:nvPr/>
        </p:nvCxnSpPr>
        <p:spPr>
          <a:xfrm flipH="1">
            <a:off x="7597166" y="4889900"/>
            <a:ext cx="3429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2" name="Google Shape;562;p47"/>
          <p:cNvSpPr txBox="1"/>
          <p:nvPr/>
        </p:nvSpPr>
        <p:spPr>
          <a:xfrm>
            <a:off x="6719944" y="4603693"/>
            <a:ext cx="950912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received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7"/>
          <p:cNvSpPr txBox="1"/>
          <p:nvPr/>
        </p:nvSpPr>
        <p:spPr>
          <a:xfrm>
            <a:off x="7722017" y="5947329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10086254" y="5779054"/>
            <a:ext cx="5683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47"/>
          <p:cNvGrpSpPr/>
          <p:nvPr/>
        </p:nvGrpSpPr>
        <p:grpSpPr>
          <a:xfrm>
            <a:off x="10194031" y="1026894"/>
            <a:ext cx="423863" cy="684213"/>
            <a:chOff x="4140" y="429"/>
            <a:chExt cx="1425" cy="2396"/>
          </a:xfrm>
        </p:grpSpPr>
        <p:sp>
          <p:nvSpPr>
            <p:cNvPr id="564" name="Google Shape;564;p4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4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70" name="Google Shape;570;p4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4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" name="Google Shape;573;p4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74" name="Google Shape;574;p4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4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" name="Google Shape;576;p4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8" name="Google Shape;578;p4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79" name="Google Shape;579;p4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1" name="Google Shape;581;p4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82" name="Google Shape;582;p4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83" name="Google Shape;583;p4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5" name="Google Shape;585;p4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47"/>
          <p:cNvGrpSpPr/>
          <p:nvPr/>
        </p:nvGrpSpPr>
        <p:grpSpPr>
          <a:xfrm>
            <a:off x="7590816" y="1130419"/>
            <a:ext cx="698500" cy="709613"/>
            <a:chOff x="-44" y="1473"/>
            <a:chExt cx="981" cy="1105"/>
          </a:xfrm>
        </p:grpSpPr>
        <p:pic>
          <p:nvPicPr>
            <p:cNvPr descr="desktop_computer_stylized_medium" id="544" name="Google Shape;544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4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98" name="Google Shape;598;p47"/>
          <p:cNvSpPr/>
          <p:nvPr/>
        </p:nvSpPr>
        <p:spPr>
          <a:xfrm>
            <a:off x="7702866" y="2085378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2185036" y="5246291"/>
            <a:ext cx="1282385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7"/>
          <p:cNvSpPr/>
          <p:nvPr/>
        </p:nvSpPr>
        <p:spPr>
          <a:xfrm>
            <a:off x="6856727" y="2336054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6879202" y="3752759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3296112" y="5393166"/>
            <a:ext cx="3128266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10551266" y="3794019"/>
            <a:ext cx="1064906" cy="9131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/>
          <p:nvPr>
            <p:ph type="title"/>
          </p:nvPr>
        </p:nvSpPr>
        <p:spPr>
          <a:xfrm>
            <a:off x="1545544" y="26987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10" name="Google Shape;610;p48"/>
          <p:cNvSpPr txBox="1"/>
          <p:nvPr>
            <p:ph idx="1" type="body"/>
          </p:nvPr>
        </p:nvSpPr>
        <p:spPr>
          <a:xfrm>
            <a:off x="1109782" y="1248602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  <p:sp>
        <p:nvSpPr>
          <p:cNvPr id="611" name="Google Shape;611;p48"/>
          <p:cNvSpPr txBox="1"/>
          <p:nvPr>
            <p:ph idx="2" type="body"/>
          </p:nvPr>
        </p:nvSpPr>
        <p:spPr>
          <a:xfrm>
            <a:off x="1257676" y="191736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At most one object sent over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Connection is then closed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Downloading multiple objects required multiple connections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12" name="Google Shape;61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1993" y="1407089"/>
            <a:ext cx="4176345" cy="527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8"/>
          <p:cNvSpPr txBox="1"/>
          <p:nvPr/>
        </p:nvSpPr>
        <p:spPr>
          <a:xfrm>
            <a:off x="1109782" y="4681993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0543" y="2621799"/>
            <a:ext cx="635811" cy="242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</a:t>
            </a:r>
            <a:endParaRPr b="1"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Principles of network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Web and HTTP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Electronic Mail (SMTP, POP3, IMAP) 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DNS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P2P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Video streaming and content distribution networks</a:t>
            </a:r>
            <a:endParaRPr sz="32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800"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9"/>
          <p:cNvSpPr txBox="1"/>
          <p:nvPr>
            <p:ph type="title"/>
          </p:nvPr>
        </p:nvSpPr>
        <p:spPr>
          <a:xfrm>
            <a:off x="1352427" y="158262"/>
            <a:ext cx="10018713" cy="83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Transmission Calculation</a:t>
            </a:r>
            <a:endParaRPr b="1"/>
          </a:p>
        </p:txBody>
      </p:sp>
      <p:sp>
        <p:nvSpPr>
          <p:cNvPr id="620" name="Google Shape;620;p49"/>
          <p:cNvSpPr txBox="1"/>
          <p:nvPr>
            <p:ph idx="1" type="body"/>
          </p:nvPr>
        </p:nvSpPr>
        <p:spPr>
          <a:xfrm>
            <a:off x="1352427" y="993531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You wish to access the web page "www.games.com", so you write the URL in your web browser.</a:t>
            </a:r>
            <a:br>
              <a:rPr lang="en-US"/>
            </a:br>
            <a:r>
              <a:rPr lang="en-US"/>
              <a:t>The Web page associated with the link contains exactly </a:t>
            </a:r>
            <a:r>
              <a:rPr b="1" lang="en-US">
                <a:solidFill>
                  <a:srgbClr val="FF0000"/>
                </a:solidFill>
              </a:rPr>
              <a:t>10</a:t>
            </a:r>
            <a:r>
              <a:rPr lang="en-US"/>
              <a:t> </a:t>
            </a:r>
            <a:r>
              <a:rPr b="1" lang="en-US">
                <a:solidFill>
                  <a:srgbClr val="FF0000"/>
                </a:solidFill>
              </a:rPr>
              <a:t>object/s</a:t>
            </a:r>
            <a:r>
              <a:rPr lang="en-US"/>
              <a:t> in total. Each object size is </a:t>
            </a:r>
            <a:r>
              <a:rPr b="1" lang="en-US">
                <a:solidFill>
                  <a:srgbClr val="FF0000"/>
                </a:solidFill>
              </a:rPr>
              <a:t>10 MB</a:t>
            </a:r>
            <a:r>
              <a:rPr lang="en-US"/>
              <a:t>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Let </a:t>
            </a:r>
            <a:r>
              <a:rPr b="1" lang="en-US">
                <a:solidFill>
                  <a:srgbClr val="FF0000"/>
                </a:solidFill>
              </a:rPr>
              <a:t>25 ms </a:t>
            </a:r>
            <a:r>
              <a:rPr lang="en-US"/>
              <a:t>denote the time required to send a TCP request from PC to server.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Assuming </a:t>
            </a:r>
            <a:r>
              <a:rPr b="1" lang="en-US">
                <a:solidFill>
                  <a:srgbClr val="FF0000"/>
                </a:solidFill>
              </a:rPr>
              <a:t>100 Mbps </a:t>
            </a:r>
            <a:r>
              <a:rPr lang="en-US"/>
              <a:t>the transmission speed of the web server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b="1" lang="en-US">
                <a:solidFill>
                  <a:srgbClr val="FF0000"/>
                </a:solidFill>
              </a:rPr>
              <a:t>Non-persistent</a:t>
            </a:r>
            <a:r>
              <a:rPr lang="en-US"/>
              <a:t> HTTP is being used.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Please calculate the total time in ms that will take the web browser to load your page.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0"/>
          <p:cNvSpPr txBox="1"/>
          <p:nvPr>
            <p:ph type="title"/>
          </p:nvPr>
        </p:nvSpPr>
        <p:spPr>
          <a:xfrm>
            <a:off x="1545544" y="311302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27" name="Google Shape;627;p50"/>
          <p:cNvSpPr txBox="1"/>
          <p:nvPr>
            <p:ph idx="3" type="body"/>
          </p:nvPr>
        </p:nvSpPr>
        <p:spPr>
          <a:xfrm>
            <a:off x="1251912" y="1815876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/>
              <a:t> </a:t>
            </a:r>
            <a:r>
              <a:rPr b="1" lang="en-US" sz="3200">
                <a:solidFill>
                  <a:srgbClr val="FC0107"/>
                </a:solidFill>
              </a:rPr>
              <a:t>Persistent HTTP</a:t>
            </a:r>
            <a:endParaRPr b="1" sz="3200">
              <a:solidFill>
                <a:srgbClr val="FC0107"/>
              </a:solidFill>
            </a:endParaRPr>
          </a:p>
        </p:txBody>
      </p:sp>
      <p:sp>
        <p:nvSpPr>
          <p:cNvPr id="628" name="Google Shape;628;p50"/>
          <p:cNvSpPr txBox="1"/>
          <p:nvPr>
            <p:ph idx="4" type="body"/>
          </p:nvPr>
        </p:nvSpPr>
        <p:spPr>
          <a:xfrm>
            <a:off x="1545544" y="270957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Multiple objects can be sent over single TCP connection between client, server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29" name="Google Shape;6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8392" y="1382183"/>
            <a:ext cx="4558407" cy="522677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0"/>
          <p:cNvSpPr txBox="1"/>
          <p:nvPr/>
        </p:nvSpPr>
        <p:spPr>
          <a:xfrm>
            <a:off x="1545544" y="4681992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63" y="1144180"/>
            <a:ext cx="8558187" cy="532747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1"/>
          <p:cNvSpPr txBox="1"/>
          <p:nvPr>
            <p:ph type="title"/>
          </p:nvPr>
        </p:nvSpPr>
        <p:spPr>
          <a:xfrm>
            <a:off x="1545544" y="161876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37" name="Google Shape;637;p51"/>
          <p:cNvSpPr/>
          <p:nvPr/>
        </p:nvSpPr>
        <p:spPr>
          <a:xfrm>
            <a:off x="2826229" y="2316092"/>
            <a:ext cx="2975632" cy="252777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1"/>
          <p:cNvSpPr/>
          <p:nvPr/>
        </p:nvSpPr>
        <p:spPr>
          <a:xfrm rot="338872">
            <a:off x="7024991" y="2316093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1"/>
          <p:cNvSpPr/>
          <p:nvPr/>
        </p:nvSpPr>
        <p:spPr>
          <a:xfrm rot="-1032316">
            <a:off x="7177390" y="3467380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/>
          <p:cNvSpPr txBox="1"/>
          <p:nvPr>
            <p:ph type="title"/>
          </p:nvPr>
        </p:nvSpPr>
        <p:spPr>
          <a:xfrm>
            <a:off x="1976438" y="17303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Persistent HTTP</a:t>
            </a:r>
            <a:endParaRPr b="1"/>
          </a:p>
        </p:txBody>
      </p:sp>
      <p:sp>
        <p:nvSpPr>
          <p:cNvPr id="646" name="Google Shape;646;p52"/>
          <p:cNvSpPr txBox="1"/>
          <p:nvPr>
            <p:ph idx="1" type="body"/>
          </p:nvPr>
        </p:nvSpPr>
        <p:spPr>
          <a:xfrm>
            <a:off x="1149706" y="1138047"/>
            <a:ext cx="2921558" cy="4997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b="1" i="1" lang="en-US" sz="2400">
                <a:solidFill>
                  <a:srgbClr val="CC0000"/>
                </a:solidFill>
              </a:rPr>
              <a:t>Non-persistent HTTP issues: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Requires 2 RTTs per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OS overhead for </a:t>
            </a:r>
            <a:r>
              <a:rPr i="1" lang="en-US" sz="2200"/>
              <a:t>each</a:t>
            </a:r>
            <a:r>
              <a:rPr lang="en-US" sz="2200"/>
              <a:t>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Browsers often open parallel TCP connections to fetch referenced objects</a:t>
            </a:r>
            <a:endParaRPr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647" name="Google Shape;647;p52"/>
          <p:cNvSpPr txBox="1"/>
          <p:nvPr>
            <p:ph idx="2" type="body"/>
          </p:nvPr>
        </p:nvSpPr>
        <p:spPr>
          <a:xfrm>
            <a:off x="8046712" y="1011238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CC0000"/>
                </a:solidFill>
              </a:rPr>
              <a:t>Persistent  HTTP: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Server leaves connection open after sending response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Subsequent HTTP messages  between same client/server sent over open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Client sends requests as soon as it encounters a referenced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As little as one RTT for all the referenced objects</a:t>
            </a:r>
            <a:endParaRPr/>
          </a:p>
        </p:txBody>
      </p:sp>
      <p:grpSp>
        <p:nvGrpSpPr>
          <p:cNvPr id="648" name="Google Shape;648;p52"/>
          <p:cNvGrpSpPr/>
          <p:nvPr/>
        </p:nvGrpSpPr>
        <p:grpSpPr>
          <a:xfrm>
            <a:off x="4233117" y="1138047"/>
            <a:ext cx="3689091" cy="5719953"/>
            <a:chOff x="4233117" y="1138047"/>
            <a:chExt cx="3689091" cy="5719953"/>
          </a:xfrm>
        </p:grpSpPr>
        <p:pic>
          <p:nvPicPr>
            <p:cNvPr id="649" name="Google Shape;64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3117" y="1138047"/>
              <a:ext cx="3689091" cy="5719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52"/>
            <p:cNvSpPr txBox="1"/>
            <p:nvPr/>
          </p:nvSpPr>
          <p:spPr>
            <a:xfrm>
              <a:off x="5696984" y="3369862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2"/>
            <p:cNvSpPr txBox="1"/>
            <p:nvPr/>
          </p:nvSpPr>
          <p:spPr>
            <a:xfrm>
              <a:off x="5849384" y="4381458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COOKIES</a:t>
            </a:r>
            <a:endParaRPr/>
          </a:p>
        </p:txBody>
      </p:sp>
      <p:pic>
        <p:nvPicPr>
          <p:cNvPr descr="https://tse3.mm.bing.net/th?id=OIP.tGlpqH1AIyAOHF5G2HGXRQHaGL&amp;pid=Api&amp;P=0&amp;w=184&amp;h=154" id="657" name="Google Shape;6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7658" y="3818483"/>
            <a:ext cx="2645317" cy="221401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3"/>
          <p:cNvSpPr txBox="1"/>
          <p:nvPr/>
        </p:nvSpPr>
        <p:spPr>
          <a:xfrm>
            <a:off x="8442025" y="40836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4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4"/>
          <p:cNvSpPr txBox="1"/>
          <p:nvPr>
            <p:ph type="title"/>
          </p:nvPr>
        </p:nvSpPr>
        <p:spPr>
          <a:xfrm>
            <a:off x="1530109" y="355710"/>
            <a:ext cx="100188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628"/>
              <a:buNone/>
            </a:pPr>
            <a:r>
              <a:rPr b="1" lang="en-US" sz="4033"/>
              <a:t>Objectives -Part 4</a:t>
            </a:r>
            <a:br>
              <a:rPr b="1" lang="en-US" sz="4033"/>
            </a:br>
            <a:r>
              <a:rPr b="1" lang="en-US"/>
              <a:t> </a:t>
            </a:r>
            <a:endParaRPr/>
          </a:p>
        </p:txBody>
      </p:sp>
      <p:sp>
        <p:nvSpPr>
          <p:cNvPr id="664" name="Google Shape;664;p54"/>
          <p:cNvSpPr txBox="1"/>
          <p:nvPr>
            <p:ph idx="1" type="body"/>
          </p:nvPr>
        </p:nvSpPr>
        <p:spPr>
          <a:xfrm>
            <a:off x="1484310" y="1541418"/>
            <a:ext cx="10018713" cy="419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Stateless HTTP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Cookies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Example of how cookies operate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Issues related to cookies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5"/>
          <p:cNvSpPr txBox="1"/>
          <p:nvPr>
            <p:ph type="title"/>
          </p:nvPr>
        </p:nvSpPr>
        <p:spPr>
          <a:xfrm>
            <a:off x="1946263" y="196614"/>
            <a:ext cx="7772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Stateless HTTP</a:t>
            </a:r>
            <a:endParaRPr b="1"/>
          </a:p>
        </p:txBody>
      </p:sp>
      <p:sp>
        <p:nvSpPr>
          <p:cNvPr id="671" name="Google Shape;671;p55"/>
          <p:cNvSpPr txBox="1"/>
          <p:nvPr>
            <p:ph idx="2" type="body"/>
          </p:nvPr>
        </p:nvSpPr>
        <p:spPr>
          <a:xfrm>
            <a:off x="1813631" y="4246169"/>
            <a:ext cx="5071409" cy="1834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32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HTTP is “stateless”</a:t>
            </a:r>
            <a:endParaRPr b="1" i="1" sz="32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Server maintains no information about past client requests</a:t>
            </a:r>
            <a:endParaRPr sz="2800"/>
          </a:p>
        </p:txBody>
      </p:sp>
      <p:sp>
        <p:nvSpPr>
          <p:cNvPr id="672" name="Google Shape;672;p55"/>
          <p:cNvSpPr/>
          <p:nvPr/>
        </p:nvSpPr>
        <p:spPr>
          <a:xfrm>
            <a:off x="7976543" y="3970890"/>
            <a:ext cx="3752850" cy="28479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0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Protocols that maintain “state” are complex!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Past history (state) must be maintained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server/client crashes, their views of “state” may be inconsistent, must be reconciled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359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73" name="Google Shape;6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39" y="963926"/>
            <a:ext cx="7409948" cy="244641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5"/>
          <p:cNvSpPr txBox="1"/>
          <p:nvPr>
            <p:ph idx="2" type="body"/>
          </p:nvPr>
        </p:nvSpPr>
        <p:spPr>
          <a:xfrm>
            <a:off x="1946263" y="3139127"/>
            <a:ext cx="8369312" cy="83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Do not remember previous request response chain.</a:t>
            </a:r>
            <a:endParaRPr sz="2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/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User-server state: cookies</a:t>
            </a:r>
            <a:endParaRPr/>
          </a:p>
        </p:txBody>
      </p:sp>
      <p:sp>
        <p:nvSpPr>
          <p:cNvPr id="681" name="Google Shape;681;p56"/>
          <p:cNvSpPr txBox="1"/>
          <p:nvPr>
            <p:ph idx="1" type="body"/>
          </p:nvPr>
        </p:nvSpPr>
        <p:spPr>
          <a:xfrm>
            <a:off x="1812130" y="1130906"/>
            <a:ext cx="3810000" cy="5170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Many Websites use cookies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i="1" lang="en-US" sz="2400">
                <a:solidFill>
                  <a:srgbClr val="CC0000"/>
                </a:solidFill>
              </a:rPr>
              <a:t>Four components: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1) Cookie header line of HTTP </a:t>
            </a:r>
            <a:r>
              <a:rPr i="1" lang="en-US" sz="2200"/>
              <a:t>response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2) Cookie header line in next HTTP </a:t>
            </a:r>
            <a:r>
              <a:rPr i="1" lang="en-US" sz="2200"/>
              <a:t>request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3) Cookie file kept on user’s host, managed by user’s browser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4) Back-end database at Web site</a:t>
            </a:r>
            <a:endParaRPr/>
          </a:p>
        </p:txBody>
      </p:sp>
      <p:sp>
        <p:nvSpPr>
          <p:cNvPr id="682" name="Google Shape;682;p56"/>
          <p:cNvSpPr txBox="1"/>
          <p:nvPr>
            <p:ph idx="2" type="body"/>
          </p:nvPr>
        </p:nvSpPr>
        <p:spPr>
          <a:xfrm>
            <a:off x="6970110" y="1557390"/>
            <a:ext cx="40593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>
                <a:solidFill>
                  <a:srgbClr val="CC0000"/>
                </a:solidFill>
              </a:rPr>
              <a:t>Example: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Susan always access Internet from PC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Visits specific e-commerce site for first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When initial HTTP requests arrives at site, site creates: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Unique ID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Entry in backend database for </a:t>
            </a:r>
            <a:r>
              <a:rPr lang="en-US"/>
              <a:t>ID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7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689" name="Google Shape;689;p57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90" name="Google Shape;690;p57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691" name="Google Shape;691;p57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692" name="Google Shape;692;p5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p5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698" name="Google Shape;698;p5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0" name="Google Shape;700;p5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" name="Google Shape;701;p5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702" name="Google Shape;702;p5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4" name="Google Shape;704;p5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6" name="Google Shape;706;p5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707" name="Google Shape;707;p5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5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9" name="Google Shape;709;p5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10" name="Google Shape;710;p5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11" name="Google Shape;711;p5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3" name="Google Shape;713;p5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5" name="Google Shape;715;p5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6" name="Google Shape;716;p5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8" name="Google Shape;718;p5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57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725" name="Google Shape;725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5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727" name="Google Shape;727;p57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728" name="Google Shape;728;p57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7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57"/>
          <p:cNvCxnSpPr/>
          <p:nvPr/>
        </p:nvCxnSpPr>
        <p:spPr>
          <a:xfrm>
            <a:off x="3271644" y="2228929"/>
            <a:ext cx="3648583" cy="809386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1" name="Google Shape;731;p57"/>
          <p:cNvSpPr txBox="1"/>
          <p:nvPr/>
        </p:nvSpPr>
        <p:spPr>
          <a:xfrm rot="708630">
            <a:off x="3951695" y="2314809"/>
            <a:ext cx="2689919" cy="31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Usual HTTP Request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7"/>
          <p:cNvSpPr txBox="1"/>
          <p:nvPr/>
        </p:nvSpPr>
        <p:spPr>
          <a:xfrm>
            <a:off x="1752388" y="2441593"/>
            <a:ext cx="13180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p57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734" name="Google Shape;73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6" name="Google Shape;736;p57"/>
          <p:cNvGrpSpPr/>
          <p:nvPr/>
        </p:nvGrpSpPr>
        <p:grpSpPr>
          <a:xfrm>
            <a:off x="10228721" y="3104951"/>
            <a:ext cx="1963279" cy="1305526"/>
            <a:chOff x="10228721" y="3104951"/>
            <a:chExt cx="1963279" cy="1305526"/>
          </a:xfrm>
        </p:grpSpPr>
        <p:pic>
          <p:nvPicPr>
            <p:cNvPr id="737" name="Google Shape;737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57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57"/>
          <p:cNvGrpSpPr/>
          <p:nvPr/>
        </p:nvGrpSpPr>
        <p:grpSpPr>
          <a:xfrm>
            <a:off x="3256916" y="2770758"/>
            <a:ext cx="3663312" cy="1052040"/>
            <a:chOff x="3256916" y="2621334"/>
            <a:chExt cx="3663312" cy="1052040"/>
          </a:xfrm>
        </p:grpSpPr>
        <p:cxnSp>
          <p:nvCxnSpPr>
            <p:cNvPr id="740" name="Google Shape;740;p57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1" name="Google Shape;741;p57"/>
            <p:cNvSpPr txBox="1"/>
            <p:nvPr/>
          </p:nvSpPr>
          <p:spPr>
            <a:xfrm rot="-552037">
              <a:off x="3624006" y="2812807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Set-cookie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p57"/>
          <p:cNvSpPr txBox="1"/>
          <p:nvPr/>
        </p:nvSpPr>
        <p:spPr>
          <a:xfrm>
            <a:off x="1456692" y="3739585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57"/>
          <p:cNvGrpSpPr/>
          <p:nvPr/>
        </p:nvGrpSpPr>
        <p:grpSpPr>
          <a:xfrm>
            <a:off x="1718038" y="3300102"/>
            <a:ext cx="597726" cy="382669"/>
            <a:chOff x="1752387" y="1852685"/>
            <a:chExt cx="1072463" cy="628445"/>
          </a:xfrm>
        </p:grpSpPr>
        <p:pic>
          <p:nvPicPr>
            <p:cNvPr id="744" name="Google Shape;74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6" name="Google Shape;746;p57"/>
          <p:cNvGrpSpPr/>
          <p:nvPr/>
        </p:nvGrpSpPr>
        <p:grpSpPr>
          <a:xfrm>
            <a:off x="3315964" y="3632838"/>
            <a:ext cx="3754990" cy="1347525"/>
            <a:chOff x="3315964" y="3632838"/>
            <a:chExt cx="3754990" cy="1347525"/>
          </a:xfrm>
        </p:grpSpPr>
        <p:cxnSp>
          <p:nvCxnSpPr>
            <p:cNvPr id="747" name="Google Shape;747;p57"/>
            <p:cNvCxnSpPr/>
            <p:nvPr/>
          </p:nvCxnSpPr>
          <p:spPr>
            <a:xfrm>
              <a:off x="3315964" y="3932857"/>
              <a:ext cx="3667917" cy="970138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8" name="Google Shape;748;p57"/>
            <p:cNvSpPr txBox="1"/>
            <p:nvPr/>
          </p:nvSpPr>
          <p:spPr>
            <a:xfrm rot="877584">
              <a:off x="4337420" y="3961270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57"/>
          <p:cNvGrpSpPr/>
          <p:nvPr/>
        </p:nvGrpSpPr>
        <p:grpSpPr>
          <a:xfrm>
            <a:off x="3322651" y="4559105"/>
            <a:ext cx="3663312" cy="1137238"/>
            <a:chOff x="3256916" y="2588698"/>
            <a:chExt cx="3663312" cy="1137238"/>
          </a:xfrm>
        </p:grpSpPr>
        <p:cxnSp>
          <p:nvCxnSpPr>
            <p:cNvPr id="750" name="Google Shape;750;p57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1" name="Google Shape;751;p57"/>
            <p:cNvSpPr txBox="1"/>
            <p:nvPr/>
          </p:nvSpPr>
          <p:spPr>
            <a:xfrm rot="-552037">
              <a:off x="3624006" y="2778772"/>
              <a:ext cx="2438452" cy="75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2" name="Google Shape;752;p57"/>
          <p:cNvCxnSpPr/>
          <p:nvPr/>
        </p:nvCxnSpPr>
        <p:spPr>
          <a:xfrm>
            <a:off x="7072627" y="3075673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57"/>
          <p:cNvSpPr txBox="1"/>
          <p:nvPr/>
        </p:nvSpPr>
        <p:spPr>
          <a:xfrm>
            <a:off x="7644512" y="2821853"/>
            <a:ext cx="1431789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Server creates ID for user 1678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7"/>
          <p:cNvSpPr txBox="1"/>
          <p:nvPr/>
        </p:nvSpPr>
        <p:spPr>
          <a:xfrm>
            <a:off x="7647785" y="4561850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p57"/>
          <p:cNvGrpSpPr/>
          <p:nvPr/>
        </p:nvGrpSpPr>
        <p:grpSpPr>
          <a:xfrm>
            <a:off x="9076301" y="2712091"/>
            <a:ext cx="1597800" cy="863856"/>
            <a:chOff x="9076301" y="2712091"/>
            <a:chExt cx="1597800" cy="863856"/>
          </a:xfrm>
        </p:grpSpPr>
        <p:cxnSp>
          <p:nvCxnSpPr>
            <p:cNvPr id="756" name="Google Shape;756;p57"/>
            <p:cNvCxnSpPr>
              <a:stCxn id="753" idx="3"/>
              <a:endCxn id="737" idx="1"/>
            </p:cNvCxnSpPr>
            <p:nvPr/>
          </p:nvCxnSpPr>
          <p:spPr>
            <a:xfrm>
              <a:off x="9076301" y="3236946"/>
              <a:ext cx="1597800" cy="3390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7" name="Google Shape;757;p57"/>
            <p:cNvSpPr txBox="1"/>
            <p:nvPr/>
          </p:nvSpPr>
          <p:spPr>
            <a:xfrm rot="759828">
              <a:off x="9106669" y="2868769"/>
              <a:ext cx="1474940" cy="4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Entry in backend database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8" name="Google Shape;758;p57"/>
          <p:cNvCxnSpPr/>
          <p:nvPr/>
        </p:nvCxnSpPr>
        <p:spPr>
          <a:xfrm>
            <a:off x="7072627" y="4940351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9" name="Google Shape;759;p57"/>
          <p:cNvGrpSpPr/>
          <p:nvPr/>
        </p:nvGrpSpPr>
        <p:grpSpPr>
          <a:xfrm>
            <a:off x="8478685" y="3833453"/>
            <a:ext cx="1917353" cy="1092437"/>
            <a:chOff x="8478685" y="3833453"/>
            <a:chExt cx="1917353" cy="1092437"/>
          </a:xfrm>
        </p:grpSpPr>
        <p:cxnSp>
          <p:nvCxnSpPr>
            <p:cNvPr id="760" name="Google Shape;760;p57"/>
            <p:cNvCxnSpPr/>
            <p:nvPr/>
          </p:nvCxnSpPr>
          <p:spPr>
            <a:xfrm flipH="1" rot="10800000">
              <a:off x="8478685" y="4046937"/>
              <a:ext cx="1917353" cy="87895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61" name="Google Shape;761;p57"/>
            <p:cNvSpPr txBox="1"/>
            <p:nvPr/>
          </p:nvSpPr>
          <p:spPr>
            <a:xfrm rot="-1480140">
              <a:off x="8651115" y="4129670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57"/>
          <p:cNvGrpSpPr/>
          <p:nvPr/>
        </p:nvGrpSpPr>
        <p:grpSpPr>
          <a:xfrm>
            <a:off x="2352404" y="5392037"/>
            <a:ext cx="597726" cy="382669"/>
            <a:chOff x="1752387" y="1852685"/>
            <a:chExt cx="1072463" cy="628445"/>
          </a:xfrm>
        </p:grpSpPr>
        <p:pic>
          <p:nvPicPr>
            <p:cNvPr id="763" name="Google Shape;763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8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771" name="Google Shape;771;p58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72" name="Google Shape;772;p58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773" name="Google Shape;773;p58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774" name="Google Shape;774;p5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9" name="Google Shape;779;p5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780" name="Google Shape;780;p5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5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2" name="Google Shape;782;p5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3" name="Google Shape;783;p5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784" name="Google Shape;784;p5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5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6" name="Google Shape;786;p5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8" name="Google Shape;788;p5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789" name="Google Shape;789;p5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5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1" name="Google Shape;791;p5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92" name="Google Shape;792;p5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93" name="Google Shape;793;p5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5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5" name="Google Shape;795;p5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7" name="Google Shape;797;p5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8" name="Google Shape;798;p5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0" name="Google Shape;800;p5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58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807" name="Google Shape;807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5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809" name="Google Shape;809;p58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810" name="Google Shape;810;p58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8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8"/>
          <p:cNvSpPr txBox="1"/>
          <p:nvPr/>
        </p:nvSpPr>
        <p:spPr>
          <a:xfrm>
            <a:off x="1456692" y="2441593"/>
            <a:ext cx="1613735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3" name="Google Shape;813;p58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814" name="Google Shape;814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6" name="Google Shape;816;p58"/>
          <p:cNvGrpSpPr/>
          <p:nvPr/>
        </p:nvGrpSpPr>
        <p:grpSpPr>
          <a:xfrm>
            <a:off x="10228721" y="2798448"/>
            <a:ext cx="1963279" cy="1305526"/>
            <a:chOff x="10228721" y="3104951"/>
            <a:chExt cx="1963279" cy="1305526"/>
          </a:xfrm>
        </p:grpSpPr>
        <p:pic>
          <p:nvPicPr>
            <p:cNvPr id="817" name="Google Shape;817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58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p58"/>
          <p:cNvGrpSpPr/>
          <p:nvPr/>
        </p:nvGrpSpPr>
        <p:grpSpPr>
          <a:xfrm>
            <a:off x="3384033" y="3273597"/>
            <a:ext cx="3561477" cy="1652293"/>
            <a:chOff x="3231634" y="3113518"/>
            <a:chExt cx="3561477" cy="1652293"/>
          </a:xfrm>
        </p:grpSpPr>
        <p:cxnSp>
          <p:nvCxnSpPr>
            <p:cNvPr id="820" name="Google Shape;820;p58"/>
            <p:cNvCxnSpPr/>
            <p:nvPr/>
          </p:nvCxnSpPr>
          <p:spPr>
            <a:xfrm flipH="1">
              <a:off x="3231634" y="3276210"/>
              <a:ext cx="3561477" cy="148960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21" name="Google Shape;821;p58"/>
            <p:cNvSpPr txBox="1"/>
            <p:nvPr/>
          </p:nvSpPr>
          <p:spPr>
            <a:xfrm rot="-1260858">
              <a:off x="3543262" y="3532790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58"/>
          <p:cNvSpPr txBox="1"/>
          <p:nvPr/>
        </p:nvSpPr>
        <p:spPr>
          <a:xfrm>
            <a:off x="1564934" y="5158532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58"/>
          <p:cNvGrpSpPr/>
          <p:nvPr/>
        </p:nvGrpSpPr>
        <p:grpSpPr>
          <a:xfrm>
            <a:off x="3271644" y="1766054"/>
            <a:ext cx="3673866" cy="1534048"/>
            <a:chOff x="3271644" y="1766054"/>
            <a:chExt cx="3673866" cy="1534048"/>
          </a:xfrm>
        </p:grpSpPr>
        <p:cxnSp>
          <p:nvCxnSpPr>
            <p:cNvPr id="824" name="Google Shape;824;p58"/>
            <p:cNvCxnSpPr/>
            <p:nvPr/>
          </p:nvCxnSpPr>
          <p:spPr>
            <a:xfrm>
              <a:off x="3271644" y="2228929"/>
              <a:ext cx="3673866" cy="107117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25" name="Google Shape;825;p58"/>
            <p:cNvSpPr txBox="1"/>
            <p:nvPr/>
          </p:nvSpPr>
          <p:spPr>
            <a:xfrm rot="877584">
              <a:off x="3723617" y="2094486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26" name="Google Shape;826;p58"/>
          <p:cNvCxnSpPr/>
          <p:nvPr/>
        </p:nvCxnSpPr>
        <p:spPr>
          <a:xfrm>
            <a:off x="7075900" y="3300104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7" name="Google Shape;827;p58"/>
          <p:cNvSpPr txBox="1"/>
          <p:nvPr/>
        </p:nvSpPr>
        <p:spPr>
          <a:xfrm>
            <a:off x="7647785" y="2915502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8" name="Google Shape;828;p58"/>
          <p:cNvGrpSpPr/>
          <p:nvPr/>
        </p:nvGrpSpPr>
        <p:grpSpPr>
          <a:xfrm>
            <a:off x="8478685" y="3070983"/>
            <a:ext cx="1917353" cy="411853"/>
            <a:chOff x="8478685" y="3635085"/>
            <a:chExt cx="1917353" cy="411853"/>
          </a:xfrm>
        </p:grpSpPr>
        <p:cxnSp>
          <p:nvCxnSpPr>
            <p:cNvPr id="829" name="Google Shape;829;p58"/>
            <p:cNvCxnSpPr/>
            <p:nvPr/>
          </p:nvCxnSpPr>
          <p:spPr>
            <a:xfrm>
              <a:off x="8478685" y="4046937"/>
              <a:ext cx="1917353" cy="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30" name="Google Shape;830;p58"/>
            <p:cNvSpPr txBox="1"/>
            <p:nvPr/>
          </p:nvSpPr>
          <p:spPr>
            <a:xfrm>
              <a:off x="8897098" y="3635085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58"/>
          <p:cNvGrpSpPr/>
          <p:nvPr/>
        </p:nvGrpSpPr>
        <p:grpSpPr>
          <a:xfrm>
            <a:off x="2315957" y="4734555"/>
            <a:ext cx="597726" cy="382669"/>
            <a:chOff x="1752387" y="1852685"/>
            <a:chExt cx="1072463" cy="628445"/>
          </a:xfrm>
        </p:grpSpPr>
        <p:pic>
          <p:nvPicPr>
            <p:cNvPr id="832" name="Google Shape;83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4" name="Google Shape;834;p58"/>
          <p:cNvSpPr/>
          <p:nvPr/>
        </p:nvSpPr>
        <p:spPr>
          <a:xfrm>
            <a:off x="8229679" y="1186813"/>
            <a:ext cx="3386493" cy="4693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One week later</a:t>
            </a:r>
            <a:endParaRPr b="0" i="0" sz="2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1484310" y="0"/>
            <a:ext cx="10018713" cy="1143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Network Models</a:t>
            </a:r>
            <a:endParaRPr/>
          </a:p>
        </p:txBody>
      </p:sp>
      <p:sp>
        <p:nvSpPr>
          <p:cNvPr id="182" name="Google Shape;182;p2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170" y="1528370"/>
            <a:ext cx="3194229" cy="531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498" y="1510109"/>
            <a:ext cx="3257525" cy="522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4699259" y="1944177"/>
            <a:ext cx="389604" cy="13036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4766990" y="5577977"/>
            <a:ext cx="547849" cy="119753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5490602" y="2595983"/>
            <a:ext cx="2751519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23"/>
          <p:cNvSpPr/>
          <p:nvPr/>
        </p:nvSpPr>
        <p:spPr>
          <a:xfrm flipH="1" rot="10800000">
            <a:off x="5490602" y="6176745"/>
            <a:ext cx="2055140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0" name="Google Shape;190;p23"/>
          <p:cNvGrpSpPr/>
          <p:nvPr/>
        </p:nvGrpSpPr>
        <p:grpSpPr>
          <a:xfrm>
            <a:off x="4846583" y="1510109"/>
            <a:ext cx="3327156" cy="5336653"/>
            <a:chOff x="3199598" y="1730653"/>
            <a:chExt cx="2495367" cy="5127347"/>
          </a:xfrm>
        </p:grpSpPr>
        <p:pic>
          <p:nvPicPr>
            <p:cNvPr id="191" name="Google Shape;19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9598" y="1730653"/>
              <a:ext cx="2495367" cy="512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3"/>
            <p:cNvSpPr txBox="1"/>
            <p:nvPr/>
          </p:nvSpPr>
          <p:spPr>
            <a:xfrm>
              <a:off x="4933743" y="2989313"/>
              <a:ext cx="5844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D8008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08735" y="4124352"/>
              <a:ext cx="16183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Port Numbers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3"/>
          <p:cNvSpPr/>
          <p:nvPr/>
        </p:nvSpPr>
        <p:spPr>
          <a:xfrm>
            <a:off x="5088863" y="1938789"/>
            <a:ext cx="2849122" cy="111197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2585527" y="6294412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2486872" y="5712018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9"/>
          <p:cNvSpPr txBox="1"/>
          <p:nvPr>
            <p:ph type="title"/>
          </p:nvPr>
        </p:nvSpPr>
        <p:spPr>
          <a:xfrm>
            <a:off x="1897063" y="207963"/>
            <a:ext cx="7772400" cy="925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Cookies (continued)</a:t>
            </a:r>
            <a:endParaRPr/>
          </a:p>
        </p:txBody>
      </p:sp>
      <p:sp>
        <p:nvSpPr>
          <p:cNvPr id="841" name="Google Shape;841;p59"/>
          <p:cNvSpPr txBox="1"/>
          <p:nvPr>
            <p:ph idx="1" type="body"/>
          </p:nvPr>
        </p:nvSpPr>
        <p:spPr>
          <a:xfrm>
            <a:off x="1463513" y="1231413"/>
            <a:ext cx="38100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0070C0"/>
                </a:solidFill>
              </a:rPr>
              <a:t>What cookies can be used for: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Authorization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Shopping carts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Recommendations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User session state (Web email)</a:t>
            </a:r>
            <a:endParaRPr/>
          </a:p>
        </p:txBody>
      </p:sp>
      <p:sp>
        <p:nvSpPr>
          <p:cNvPr id="842" name="Google Shape;842;p59"/>
          <p:cNvSpPr/>
          <p:nvPr/>
        </p:nvSpPr>
        <p:spPr>
          <a:xfrm>
            <a:off x="5859475" y="1309764"/>
            <a:ext cx="3810000" cy="2065200"/>
          </a:xfrm>
          <a:prstGeom prst="rect">
            <a:avLst/>
          </a:prstGeom>
          <a:noFill/>
          <a:ln cap="flat" cmpd="sng" w="1905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Cookies and privacy: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Cookies permit sites to learn a lot about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may supply name and email to sites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9"/>
          <p:cNvSpPr txBox="1"/>
          <p:nvPr/>
        </p:nvSpPr>
        <p:spPr>
          <a:xfrm>
            <a:off x="8382013" y="1183889"/>
            <a:ext cx="1135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9"/>
          <p:cNvSpPr/>
          <p:nvPr/>
        </p:nvSpPr>
        <p:spPr>
          <a:xfrm>
            <a:off x="1138350" y="3822375"/>
            <a:ext cx="43698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How to keep “state”: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Protocol endpoints: maintain state at sender/receiver over multiple transactions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Cookies: http messages carry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563" y="1645601"/>
            <a:ext cx="30194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300" y="3538512"/>
            <a:ext cx="6438699" cy="331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0"/>
          <p:cNvSpPr txBox="1"/>
          <p:nvPr>
            <p:ph type="ctrTitle"/>
          </p:nvPr>
        </p:nvSpPr>
        <p:spPr>
          <a:xfrm>
            <a:off x="1449977" y="1380068"/>
            <a:ext cx="10053046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Cache or Proxy Server</a:t>
            </a:r>
            <a:endParaRPr/>
          </a:p>
        </p:txBody>
      </p:sp>
      <p:sp>
        <p:nvSpPr>
          <p:cNvPr id="852" name="Google Shape;852;p60"/>
          <p:cNvSpPr txBox="1"/>
          <p:nvPr/>
        </p:nvSpPr>
        <p:spPr>
          <a:xfrm>
            <a:off x="6345250" y="4202700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5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1"/>
          <p:cNvSpPr txBox="1"/>
          <p:nvPr>
            <p:ph type="title"/>
          </p:nvPr>
        </p:nvSpPr>
        <p:spPr>
          <a:xfrm>
            <a:off x="1484311" y="685801"/>
            <a:ext cx="100187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Objectives - Part 5</a:t>
            </a:r>
            <a:endParaRPr/>
          </a:p>
        </p:txBody>
      </p:sp>
      <p:sp>
        <p:nvSpPr>
          <p:cNvPr id="858" name="Google Shape;858;p61"/>
          <p:cNvSpPr txBox="1"/>
          <p:nvPr>
            <p:ph idx="1" type="body"/>
          </p:nvPr>
        </p:nvSpPr>
        <p:spPr>
          <a:xfrm>
            <a:off x="1738310" y="1803402"/>
            <a:ext cx="10018713" cy="438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What is a Web Cache (Proxy Servers)?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Advantages of Web Cache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Web Caching Example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Problems of Web Caching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Conditional-GET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62"/>
          <p:cNvGrpSpPr/>
          <p:nvPr/>
        </p:nvGrpSpPr>
        <p:grpSpPr>
          <a:xfrm>
            <a:off x="5551489" y="2695575"/>
            <a:ext cx="687387" cy="763588"/>
            <a:chOff x="-44" y="1473"/>
            <a:chExt cx="981" cy="1105"/>
          </a:xfrm>
        </p:grpSpPr>
        <p:pic>
          <p:nvPicPr>
            <p:cNvPr descr="desktop_computer_stylized_medium" id="865" name="Google Shape;865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67" name="Google Shape;867;p62"/>
          <p:cNvGrpSpPr/>
          <p:nvPr/>
        </p:nvGrpSpPr>
        <p:grpSpPr>
          <a:xfrm>
            <a:off x="5616575" y="4568825"/>
            <a:ext cx="687388" cy="763588"/>
            <a:chOff x="-44" y="1473"/>
            <a:chExt cx="981" cy="1105"/>
          </a:xfrm>
        </p:grpSpPr>
        <p:pic>
          <p:nvPicPr>
            <p:cNvPr descr="desktop_computer_stylized_medium" id="868" name="Google Shape;868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70" name="Google Shape;870;p62"/>
          <p:cNvGrpSpPr/>
          <p:nvPr/>
        </p:nvGrpSpPr>
        <p:grpSpPr>
          <a:xfrm>
            <a:off x="7754938" y="3457576"/>
            <a:ext cx="400050" cy="715963"/>
            <a:chOff x="4140" y="429"/>
            <a:chExt cx="1425" cy="2396"/>
          </a:xfrm>
        </p:grpSpPr>
        <p:sp>
          <p:nvSpPr>
            <p:cNvPr id="871" name="Google Shape;871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2" name="Google Shape;872;p62"/>
            <p:cNvSpPr/>
            <p:nvPr/>
          </p:nvSpPr>
          <p:spPr>
            <a:xfrm>
              <a:off x="4208" y="429"/>
              <a:ext cx="1046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4" name="Google Shape;874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4214" y="695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" name="Google Shape;876;p62"/>
            <p:cNvGrpSpPr/>
            <p:nvPr/>
          </p:nvGrpSpPr>
          <p:grpSpPr>
            <a:xfrm>
              <a:off x="4751" y="668"/>
              <a:ext cx="577" cy="144"/>
              <a:chOff x="616" y="2568"/>
              <a:chExt cx="720" cy="138"/>
            </a:xfrm>
          </p:grpSpPr>
          <p:sp>
            <p:nvSpPr>
              <p:cNvPr id="877" name="Google Shape;877;p62"/>
              <p:cNvSpPr/>
              <p:nvPr/>
            </p:nvSpPr>
            <p:spPr>
              <a:xfrm>
                <a:off x="616" y="2568"/>
                <a:ext cx="720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62"/>
              <p:cNvSpPr/>
              <p:nvPr/>
            </p:nvSpPr>
            <p:spPr>
              <a:xfrm>
                <a:off x="630" y="2583"/>
                <a:ext cx="67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9" name="Google Shape;879;p62"/>
            <p:cNvSpPr/>
            <p:nvPr/>
          </p:nvSpPr>
          <p:spPr>
            <a:xfrm>
              <a:off x="4225" y="101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0" name="Google Shape;880;p62"/>
            <p:cNvGrpSpPr/>
            <p:nvPr/>
          </p:nvGrpSpPr>
          <p:grpSpPr>
            <a:xfrm>
              <a:off x="4745" y="992"/>
              <a:ext cx="583" cy="138"/>
              <a:chOff x="612" y="2566"/>
              <a:chExt cx="727" cy="143"/>
            </a:xfrm>
          </p:grpSpPr>
          <p:sp>
            <p:nvSpPr>
              <p:cNvPr id="881" name="Google Shape;881;p62"/>
              <p:cNvSpPr/>
              <p:nvPr/>
            </p:nvSpPr>
            <p:spPr>
              <a:xfrm>
                <a:off x="612" y="2566"/>
                <a:ext cx="727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62"/>
              <p:cNvSpPr/>
              <p:nvPr/>
            </p:nvSpPr>
            <p:spPr>
              <a:xfrm>
                <a:off x="626" y="2583"/>
                <a:ext cx="692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3" name="Google Shape;883;p62"/>
            <p:cNvSpPr/>
            <p:nvPr/>
          </p:nvSpPr>
          <p:spPr>
            <a:xfrm>
              <a:off x="4219" y="135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4230" y="1656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5" name="Google Shape;885;p62"/>
            <p:cNvGrpSpPr/>
            <p:nvPr/>
          </p:nvGrpSpPr>
          <p:grpSpPr>
            <a:xfrm>
              <a:off x="4733" y="1629"/>
              <a:ext cx="583" cy="149"/>
              <a:chOff x="612" y="2570"/>
              <a:chExt cx="726" cy="137"/>
            </a:xfrm>
          </p:grpSpPr>
          <p:sp>
            <p:nvSpPr>
              <p:cNvPr id="886" name="Google Shape;886;p62"/>
              <p:cNvSpPr/>
              <p:nvPr/>
            </p:nvSpPr>
            <p:spPr>
              <a:xfrm>
                <a:off x="612" y="2570"/>
                <a:ext cx="726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62"/>
              <p:cNvSpPr/>
              <p:nvPr/>
            </p:nvSpPr>
            <p:spPr>
              <a:xfrm>
                <a:off x="627" y="2585"/>
                <a:ext cx="690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8" name="Google Shape;888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89" name="Google Shape;889;p62"/>
            <p:cNvGrpSpPr/>
            <p:nvPr/>
          </p:nvGrpSpPr>
          <p:grpSpPr>
            <a:xfrm>
              <a:off x="4740" y="1327"/>
              <a:ext cx="583" cy="138"/>
              <a:chOff x="615" y="2568"/>
              <a:chExt cx="726" cy="138"/>
            </a:xfrm>
          </p:grpSpPr>
          <p:sp>
            <p:nvSpPr>
              <p:cNvPr id="890" name="Google Shape;890;p62"/>
              <p:cNvSpPr/>
              <p:nvPr/>
            </p:nvSpPr>
            <p:spPr>
              <a:xfrm>
                <a:off x="615" y="2568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62"/>
              <p:cNvSpPr/>
              <p:nvPr/>
            </p:nvSpPr>
            <p:spPr>
              <a:xfrm>
                <a:off x="629" y="2584"/>
                <a:ext cx="690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2" name="Google Shape;892;p62"/>
            <p:cNvSpPr/>
            <p:nvPr/>
          </p:nvSpPr>
          <p:spPr>
            <a:xfrm>
              <a:off x="5248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4140" y="2676"/>
              <a:ext cx="1199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4208" y="2713"/>
              <a:ext cx="1069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3" name="Google Shape;903;p62"/>
          <p:cNvGrpSpPr/>
          <p:nvPr/>
        </p:nvGrpSpPr>
        <p:grpSpPr>
          <a:xfrm>
            <a:off x="9702800" y="2836863"/>
            <a:ext cx="433388" cy="715962"/>
            <a:chOff x="4140" y="429"/>
            <a:chExt cx="1425" cy="2396"/>
          </a:xfrm>
        </p:grpSpPr>
        <p:sp>
          <p:nvSpPr>
            <p:cNvPr id="904" name="Google Shape;904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4208" y="429"/>
              <a:ext cx="1044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4213" y="695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9" name="Google Shape;909;p62"/>
            <p:cNvGrpSpPr/>
            <p:nvPr/>
          </p:nvGrpSpPr>
          <p:grpSpPr>
            <a:xfrm>
              <a:off x="4751" y="668"/>
              <a:ext cx="579" cy="144"/>
              <a:chOff x="616" y="2568"/>
              <a:chExt cx="723" cy="138"/>
            </a:xfrm>
          </p:grpSpPr>
          <p:sp>
            <p:nvSpPr>
              <p:cNvPr id="910" name="Google Shape;910;p62"/>
              <p:cNvSpPr/>
              <p:nvPr/>
            </p:nvSpPr>
            <p:spPr>
              <a:xfrm>
                <a:off x="616" y="2568"/>
                <a:ext cx="723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62"/>
              <p:cNvSpPr/>
              <p:nvPr/>
            </p:nvSpPr>
            <p:spPr>
              <a:xfrm>
                <a:off x="629" y="2583"/>
                <a:ext cx="69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2" name="Google Shape;912;p62"/>
            <p:cNvSpPr/>
            <p:nvPr/>
          </p:nvSpPr>
          <p:spPr>
            <a:xfrm>
              <a:off x="4224" y="101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3" name="Google Shape;913;p62"/>
            <p:cNvGrpSpPr/>
            <p:nvPr/>
          </p:nvGrpSpPr>
          <p:grpSpPr>
            <a:xfrm>
              <a:off x="4745" y="992"/>
              <a:ext cx="585" cy="138"/>
              <a:chOff x="612" y="2566"/>
              <a:chExt cx="730" cy="143"/>
            </a:xfrm>
          </p:grpSpPr>
          <p:sp>
            <p:nvSpPr>
              <p:cNvPr id="914" name="Google Shape;914;p62"/>
              <p:cNvSpPr/>
              <p:nvPr/>
            </p:nvSpPr>
            <p:spPr>
              <a:xfrm>
                <a:off x="612" y="2566"/>
                <a:ext cx="730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62"/>
              <p:cNvSpPr/>
              <p:nvPr/>
            </p:nvSpPr>
            <p:spPr>
              <a:xfrm>
                <a:off x="625" y="2583"/>
                <a:ext cx="697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6" name="Google Shape;916;p62"/>
            <p:cNvSpPr/>
            <p:nvPr/>
          </p:nvSpPr>
          <p:spPr>
            <a:xfrm>
              <a:off x="4218" y="135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4229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62"/>
            <p:cNvGrpSpPr/>
            <p:nvPr/>
          </p:nvGrpSpPr>
          <p:grpSpPr>
            <a:xfrm>
              <a:off x="4735" y="1629"/>
              <a:ext cx="580" cy="149"/>
              <a:chOff x="614" y="2570"/>
              <a:chExt cx="722" cy="137"/>
            </a:xfrm>
          </p:grpSpPr>
          <p:sp>
            <p:nvSpPr>
              <p:cNvPr id="919" name="Google Shape;919;p62"/>
              <p:cNvSpPr/>
              <p:nvPr/>
            </p:nvSpPr>
            <p:spPr>
              <a:xfrm>
                <a:off x="614" y="2570"/>
                <a:ext cx="722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62"/>
              <p:cNvSpPr/>
              <p:nvPr/>
            </p:nvSpPr>
            <p:spPr>
              <a:xfrm>
                <a:off x="627" y="2585"/>
                <a:ext cx="683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1" name="Google Shape;921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922" name="Google Shape;922;p62"/>
            <p:cNvGrpSpPr/>
            <p:nvPr/>
          </p:nvGrpSpPr>
          <p:grpSpPr>
            <a:xfrm>
              <a:off x="4741" y="1327"/>
              <a:ext cx="580" cy="138"/>
              <a:chOff x="616" y="2568"/>
              <a:chExt cx="722" cy="138"/>
            </a:xfrm>
          </p:grpSpPr>
          <p:sp>
            <p:nvSpPr>
              <p:cNvPr id="923" name="Google Shape;923;p6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62"/>
              <p:cNvSpPr/>
              <p:nvPr/>
            </p:nvSpPr>
            <p:spPr>
              <a:xfrm>
                <a:off x="629" y="2584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" name="Google Shape;925;p62"/>
            <p:cNvSpPr/>
            <p:nvPr/>
          </p:nvSpPr>
          <p:spPr>
            <a:xfrm>
              <a:off x="5252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0" name="Google Shape;930;p62"/>
            <p:cNvSpPr/>
            <p:nvPr/>
          </p:nvSpPr>
          <p:spPr>
            <a:xfrm>
              <a:off x="4140" y="2676"/>
              <a:ext cx="1201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2"/>
            <p:cNvSpPr/>
            <p:nvPr/>
          </p:nvSpPr>
          <p:spPr>
            <a:xfrm>
              <a:off x="4208" y="2713"/>
              <a:ext cx="1070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2"/>
            <p:cNvSpPr/>
            <p:nvPr/>
          </p:nvSpPr>
          <p:spPr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2"/>
            <p:cNvSpPr/>
            <p:nvPr/>
          </p:nvSpPr>
          <p:spPr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62"/>
          <p:cNvSpPr txBox="1"/>
          <p:nvPr>
            <p:ph type="title"/>
          </p:nvPr>
        </p:nvSpPr>
        <p:spPr>
          <a:xfrm>
            <a:off x="1857375" y="234951"/>
            <a:ext cx="77724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Web caches (proxy server)</a:t>
            </a:r>
            <a:endParaRPr b="1"/>
          </a:p>
        </p:txBody>
      </p:sp>
      <p:sp>
        <p:nvSpPr>
          <p:cNvPr id="937" name="Google Shape;937;p62"/>
          <p:cNvSpPr txBox="1"/>
          <p:nvPr>
            <p:ph idx="1" type="body"/>
          </p:nvPr>
        </p:nvSpPr>
        <p:spPr>
          <a:xfrm>
            <a:off x="918854" y="2013712"/>
            <a:ext cx="4391334" cy="462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3336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User sets browser: Web accesses via  cache</a:t>
            </a:r>
            <a:endParaRPr sz="2400"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Browser sends all HTTP requests to cache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Object in cache: cache returns object 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Else cache requests object from origin server, then returns object to client</a:t>
            </a:r>
            <a:endParaRPr sz="2400"/>
          </a:p>
        </p:txBody>
      </p:sp>
      <p:sp>
        <p:nvSpPr>
          <p:cNvPr id="938" name="Google Shape;938;p62"/>
          <p:cNvSpPr/>
          <p:nvPr/>
        </p:nvSpPr>
        <p:spPr>
          <a:xfrm>
            <a:off x="1560512" y="1173231"/>
            <a:ext cx="980598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Satisfy client request without involving origin server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2"/>
          <p:cNvSpPr txBox="1"/>
          <p:nvPr/>
        </p:nvSpPr>
        <p:spPr>
          <a:xfrm>
            <a:off x="5695951" y="3368675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2"/>
          <p:cNvSpPr txBox="1"/>
          <p:nvPr/>
        </p:nvSpPr>
        <p:spPr>
          <a:xfrm>
            <a:off x="7481888" y="2774951"/>
            <a:ext cx="889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2"/>
          <p:cNvSpPr txBox="1"/>
          <p:nvPr/>
        </p:nvSpPr>
        <p:spPr>
          <a:xfrm>
            <a:off x="5818189" y="5340350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62"/>
          <p:cNvGrpSpPr/>
          <p:nvPr/>
        </p:nvGrpSpPr>
        <p:grpSpPr>
          <a:xfrm>
            <a:off x="6128118" y="3878475"/>
            <a:ext cx="1556970" cy="980652"/>
            <a:chOff x="2900" y="2443"/>
            <a:chExt cx="981" cy="618"/>
          </a:xfrm>
        </p:grpSpPr>
        <p:cxnSp>
          <p:nvCxnSpPr>
            <p:cNvPr id="943" name="Google Shape;943;p62"/>
            <p:cNvCxnSpPr/>
            <p:nvPr/>
          </p:nvCxnSpPr>
          <p:spPr>
            <a:xfrm flipH="1" rot="10800000">
              <a:off x="2998" y="2580"/>
              <a:ext cx="883" cy="479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4" name="Google Shape;944;p62"/>
            <p:cNvSpPr txBox="1"/>
            <p:nvPr/>
          </p:nvSpPr>
          <p:spPr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5" name="Google Shape;945;p62"/>
          <p:cNvGrpSpPr/>
          <p:nvPr/>
        </p:nvGrpSpPr>
        <p:grpSpPr>
          <a:xfrm>
            <a:off x="6323913" y="4154305"/>
            <a:ext cx="1568239" cy="1071930"/>
            <a:chOff x="3024" y="2615"/>
            <a:chExt cx="987" cy="675"/>
          </a:xfrm>
        </p:grpSpPr>
        <p:cxnSp>
          <p:nvCxnSpPr>
            <p:cNvPr id="946" name="Google Shape;946;p62"/>
            <p:cNvCxnSpPr/>
            <p:nvPr/>
          </p:nvCxnSpPr>
          <p:spPr>
            <a:xfrm flipH="1">
              <a:off x="3030" y="2635"/>
              <a:ext cx="884" cy="495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7" name="Google Shape;947;p62"/>
            <p:cNvSpPr txBox="1"/>
            <p:nvPr/>
          </p:nvSpPr>
          <p:spPr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8" name="Google Shape;948;p62"/>
          <p:cNvSpPr txBox="1"/>
          <p:nvPr/>
        </p:nvSpPr>
        <p:spPr>
          <a:xfrm>
            <a:off x="9540875" y="3484564"/>
            <a:ext cx="7493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2"/>
          <p:cNvSpPr/>
          <p:nvPr/>
        </p:nvSpPr>
        <p:spPr>
          <a:xfrm>
            <a:off x="8470900" y="4349750"/>
            <a:ext cx="406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0" name="Google Shape;95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1863" y="26320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1" name="Google Shape;951;p62"/>
          <p:cNvGrpSpPr/>
          <p:nvPr/>
        </p:nvGrpSpPr>
        <p:grpSpPr>
          <a:xfrm>
            <a:off x="5561371" y="2676906"/>
            <a:ext cx="4179348" cy="1814512"/>
            <a:chOff x="2515" y="1687"/>
            <a:chExt cx="2632" cy="1143"/>
          </a:xfrm>
        </p:grpSpPr>
        <p:sp>
          <p:nvSpPr>
            <p:cNvPr id="952" name="Google Shape;952;p62"/>
            <p:cNvSpPr/>
            <p:nvPr/>
          </p:nvSpPr>
          <p:spPr>
            <a:xfrm>
              <a:off x="2985" y="2026"/>
              <a:ext cx="2119" cy="476"/>
            </a:xfrm>
            <a:custGeom>
              <a:rect b="b" l="l" r="r" t="t"/>
              <a:pathLst>
                <a:path extrusionOk="0" h="476" w="2119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3" name="Google Shape;953;p62"/>
            <p:cNvSpPr txBox="1"/>
            <p:nvPr/>
          </p:nvSpPr>
          <p:spPr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2"/>
            <p:cNvSpPr txBox="1"/>
            <p:nvPr/>
          </p:nvSpPr>
          <p:spPr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5" name="Google Shape;955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7" name="Google Shape;95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188" y="46132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62"/>
          <p:cNvGrpSpPr/>
          <p:nvPr/>
        </p:nvGrpSpPr>
        <p:grpSpPr>
          <a:xfrm>
            <a:off x="6353228" y="2866947"/>
            <a:ext cx="1510250" cy="931876"/>
            <a:chOff x="6362555" y="2866722"/>
            <a:chExt cx="1510250" cy="931876"/>
          </a:xfrm>
        </p:grpSpPr>
        <p:sp>
          <p:nvSpPr>
            <p:cNvPr id="959" name="Google Shape;959;p62"/>
            <p:cNvSpPr txBox="1"/>
            <p:nvPr/>
          </p:nvSpPr>
          <p:spPr>
            <a:xfrm rot="1422779">
              <a:off x="6417884" y="3143576"/>
              <a:ext cx="1447948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0" name="Google Shape;960;p62"/>
            <p:cNvCxnSpPr>
              <a:endCxn id="872" idx="1"/>
            </p:cNvCxnSpPr>
            <p:nvPr/>
          </p:nvCxnSpPr>
          <p:spPr>
            <a:xfrm>
              <a:off x="6362555" y="3113099"/>
              <a:ext cx="1420800" cy="6855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961" name="Google Shape;961;p62"/>
          <p:cNvGrpSpPr/>
          <p:nvPr/>
        </p:nvGrpSpPr>
        <p:grpSpPr>
          <a:xfrm>
            <a:off x="7913047" y="2883018"/>
            <a:ext cx="1815300" cy="901718"/>
            <a:chOff x="7913047" y="2883018"/>
            <a:chExt cx="1815300" cy="901718"/>
          </a:xfrm>
        </p:grpSpPr>
        <p:sp>
          <p:nvSpPr>
            <p:cNvPr id="962" name="Google Shape;962;p62"/>
            <p:cNvSpPr txBox="1"/>
            <p:nvPr/>
          </p:nvSpPr>
          <p:spPr>
            <a:xfrm rot="-1420536">
              <a:off x="8055328" y="3159466"/>
              <a:ext cx="1447861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3" name="Google Shape;963;p62"/>
            <p:cNvCxnSpPr>
              <a:endCxn id="912" idx="1"/>
            </p:cNvCxnSpPr>
            <p:nvPr/>
          </p:nvCxnSpPr>
          <p:spPr>
            <a:xfrm flipH="1" rot="10800000">
              <a:off x="7913047" y="3020336"/>
              <a:ext cx="1815300" cy="7644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3"/>
          <p:cNvSpPr txBox="1"/>
          <p:nvPr>
            <p:ph type="title"/>
          </p:nvPr>
        </p:nvSpPr>
        <p:spPr>
          <a:xfrm>
            <a:off x="2001838" y="234950"/>
            <a:ext cx="7772400" cy="947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More about Web caching</a:t>
            </a:r>
            <a:endParaRPr/>
          </a:p>
        </p:txBody>
      </p:sp>
      <p:sp>
        <p:nvSpPr>
          <p:cNvPr id="970" name="Google Shape;970;p63"/>
          <p:cNvSpPr txBox="1"/>
          <p:nvPr>
            <p:ph idx="1" type="body"/>
          </p:nvPr>
        </p:nvSpPr>
        <p:spPr>
          <a:xfrm>
            <a:off x="1567573" y="1337366"/>
            <a:ext cx="8666609" cy="449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A Proxy Server acts as both client and server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Server for original requesting client</a:t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Client to origin server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Typically Proxy Servers are installed by </a:t>
            </a:r>
            <a:r>
              <a:rPr b="1" lang="en-US" sz="3200">
                <a:solidFill>
                  <a:srgbClr val="0000FF"/>
                </a:solidFill>
              </a:rPr>
              <a:t>ISPs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University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Company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Residential ISP</a:t>
            </a:r>
            <a:endParaRPr sz="2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4"/>
          <p:cNvSpPr txBox="1"/>
          <p:nvPr>
            <p:ph type="title"/>
          </p:nvPr>
        </p:nvSpPr>
        <p:spPr>
          <a:xfrm>
            <a:off x="1484311" y="294025"/>
            <a:ext cx="10018713" cy="7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Advantages of Web Caching </a:t>
            </a:r>
            <a:endParaRPr/>
          </a:p>
        </p:txBody>
      </p:sp>
      <p:sp>
        <p:nvSpPr>
          <p:cNvPr id="976" name="Google Shape;976;p64"/>
          <p:cNvSpPr txBox="1"/>
          <p:nvPr>
            <p:ph idx="1" type="body"/>
          </p:nvPr>
        </p:nvSpPr>
        <p:spPr>
          <a:xfrm>
            <a:off x="1384707" y="1695735"/>
            <a:ext cx="10018713" cy="476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>
                <a:solidFill>
                  <a:schemeClr val="dk1"/>
                </a:solidFill>
              </a:rPr>
              <a:t>Reduce r</a:t>
            </a:r>
            <a:r>
              <a:rPr lang="en-US" sz="3600"/>
              <a:t>esponse time for client request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Saves bandwidth (prevents downloading of same content multiple times)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Helps log usage, block unwanted traffic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Internet dense with caches: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enables “poor” content providers to effectively deliver content (so too does P2P file sharing)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2" name="Google Shape;982;p65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3" name="Google Shape;983;p65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sp>
        <p:nvSpPr>
          <p:cNvPr id="984" name="Google Shape;984;p65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5" name="Google Shape;985;p65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65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65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8" name="Google Shape;988;p65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9" name="Google Shape;989;p65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90" name="Google Shape;990;p65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5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92" name="Google Shape;992;p65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3" name="Google Shape;993;p65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65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5" name="Google Shape;995;p65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65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7" name="Google Shape;997;p65"/>
          <p:cNvSpPr txBox="1"/>
          <p:nvPr/>
        </p:nvSpPr>
        <p:spPr>
          <a:xfrm>
            <a:off x="6578090" y="4279901"/>
            <a:ext cx="1221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5"/>
          <p:cNvSpPr txBox="1"/>
          <p:nvPr/>
        </p:nvSpPr>
        <p:spPr>
          <a:xfrm>
            <a:off x="8529638" y="4660900"/>
            <a:ext cx="1427162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5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0" name="Google Shape;1000;p65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001" name="Google Shape;1001;p65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3" name="Google Shape;1003;p65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04" name="Google Shape;1004;p65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05" name="Google Shape;1005;p65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006" name="Google Shape;1006;p65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007" name="Google Shape;1007;p65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8" name="Google Shape;1008;p65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09" name="Google Shape;1009;p65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010" name="Google Shape;1010;p65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13" name="Google Shape;1013;p65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" name="Google Shape;1014;p65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015" name="Google Shape;1015;p65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016" name="Google Shape;1016;p65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7" name="Google Shape;1017;p65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18" name="Google Shape;1018;p65"/>
          <p:cNvSpPr/>
          <p:nvPr/>
        </p:nvSpPr>
        <p:spPr>
          <a:xfrm>
            <a:off x="883973" y="933451"/>
            <a:ext cx="5843961" cy="55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32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8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 Mbits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15/sec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Institutional Bandwidth: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100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2 sec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65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020" name="Google Shape;1020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1" name="Google Shape;1021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5" name="Google Shape;1025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26" name="Google Shape;1026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8" name="Google Shape;1028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9" name="Google Shape;1029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30" name="Google Shape;1030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2" name="Google Shape;1032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4" name="Google Shape;1034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35" name="Google Shape;1035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7" name="Google Shape;1037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38" name="Google Shape;1038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39" name="Google Shape;1039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1" name="Google Shape;1041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2" name="Google Shape;1052;p65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053" name="Google Shape;1053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55" name="Google Shape;1055;p65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056" name="Google Shape;1056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1" name="Google Shape;1061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62" name="Google Shape;1062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4" name="Google Shape;1064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5" name="Google Shape;1065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66" name="Google Shape;1066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8" name="Google Shape;1068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0" name="Google Shape;1070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71" name="Google Shape;1071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3" name="Google Shape;1073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74" name="Google Shape;1074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75" name="Google Shape;1075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7" name="Google Shape;1077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8" name="Google Shape;1088;p65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089" name="Google Shape;1089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4" name="Google Shape;1094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95" name="Google Shape;1095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7" name="Google Shape;1097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8" name="Google Shape;1098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99" name="Google Shape;1099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1" name="Google Shape;1101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3" name="Google Shape;1103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04" name="Google Shape;1104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6" name="Google Shape;1106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07" name="Google Shape;1107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08" name="Google Shape;1108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" name="Google Shape;1110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1" name="Google Shape;1121;p65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122" name="Google Shape;1122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3" name="Google Shape;1123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5" name="Google Shape;1125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6" name="Google Shape;1126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7" name="Google Shape;1127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28" name="Google Shape;1128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0" name="Google Shape;1130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1" name="Google Shape;1131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32" name="Google Shape;1132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4" name="Google Shape;1134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6" name="Google Shape;1136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37" name="Google Shape;1137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9" name="Google Shape;1139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40" name="Google Shape;1140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41" name="Google Shape;1141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3" name="Google Shape;1143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5" name="Google Shape;1145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6" name="Google Shape;1146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8" name="Google Shape;1148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155" name="Google Shape;1155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6" name="Google Shape;1156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0" name="Google Shape;1160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61" name="Google Shape;1161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3" name="Google Shape;1163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4" name="Google Shape;1164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65" name="Google Shape;1165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7" name="Google Shape;1167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9" name="Google Shape;1169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70" name="Google Shape;1170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2" name="Google Shape;1172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73" name="Google Shape;1173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74" name="Google Shape;1174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6" name="Google Shape;1176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8" name="Google Shape;1178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65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188" name="Google Shape;1188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9" name="Google Shape;1189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3" name="Google Shape;1193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94" name="Google Shape;1194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6" name="Google Shape;1196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7" name="Google Shape;1197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98" name="Google Shape;1198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0" name="Google Shape;1200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2" name="Google Shape;1202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03" name="Google Shape;1203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5" name="Google Shape;1205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06" name="Google Shape;1206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07" name="Google Shape;1207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9" name="Google Shape;1209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1" name="Google Shape;1211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2" name="Google Shape;1212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4" name="Google Shape;1214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0" name="Google Shape;1220;p65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221" name="Google Shape;1221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223" name="Google Shape;1223;p65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224" name="Google Shape;1224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226" name="Google Shape;122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533" y="1376738"/>
            <a:ext cx="527083" cy="43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7" name="Google Shape;1227;p65"/>
          <p:cNvGrpSpPr/>
          <p:nvPr/>
        </p:nvGrpSpPr>
        <p:grpSpPr>
          <a:xfrm>
            <a:off x="6696302" y="2947465"/>
            <a:ext cx="871816" cy="1448887"/>
            <a:chOff x="6248615" y="2958003"/>
            <a:chExt cx="871816" cy="1448887"/>
          </a:xfrm>
        </p:grpSpPr>
        <p:sp>
          <p:nvSpPr>
            <p:cNvPr id="1228" name="Google Shape;1228;p65"/>
            <p:cNvSpPr txBox="1"/>
            <p:nvPr/>
          </p:nvSpPr>
          <p:spPr>
            <a:xfrm rot="-4114077">
              <a:off x="5918130" y="3543967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9" name="Google Shape;1229;p65"/>
            <p:cNvCxnSpPr/>
            <p:nvPr/>
          </p:nvCxnSpPr>
          <p:spPr>
            <a:xfrm flipH="1" rot="10800000">
              <a:off x="6635932" y="3047436"/>
              <a:ext cx="484499" cy="134517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30" name="Google Shape;1230;p65"/>
          <p:cNvGrpSpPr/>
          <p:nvPr/>
        </p:nvGrpSpPr>
        <p:grpSpPr>
          <a:xfrm>
            <a:off x="9329443" y="3263168"/>
            <a:ext cx="520000" cy="1473827"/>
            <a:chOff x="6408027" y="2957619"/>
            <a:chExt cx="520000" cy="1473827"/>
          </a:xfrm>
        </p:grpSpPr>
        <p:sp>
          <p:nvSpPr>
            <p:cNvPr id="1231" name="Google Shape;1231;p65"/>
            <p:cNvSpPr txBox="1"/>
            <p:nvPr/>
          </p:nvSpPr>
          <p:spPr>
            <a:xfrm rot="-5989627">
              <a:off x="59441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2" name="Google Shape;1232;p65"/>
            <p:cNvCxnSpPr/>
            <p:nvPr/>
          </p:nvCxnSpPr>
          <p:spPr>
            <a:xfrm rot="10800000">
              <a:off x="6416540" y="3048526"/>
              <a:ext cx="219392" cy="134408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33" name="Google Shape;1233;p65"/>
          <p:cNvGrpSpPr/>
          <p:nvPr/>
        </p:nvGrpSpPr>
        <p:grpSpPr>
          <a:xfrm>
            <a:off x="7824530" y="3122440"/>
            <a:ext cx="392371" cy="1464021"/>
            <a:chOff x="6328229" y="2962522"/>
            <a:chExt cx="392371" cy="1464021"/>
          </a:xfrm>
        </p:grpSpPr>
        <p:sp>
          <p:nvSpPr>
            <p:cNvPr id="1234" name="Google Shape;1234;p65"/>
            <p:cNvSpPr txBox="1"/>
            <p:nvPr/>
          </p:nvSpPr>
          <p:spPr>
            <a:xfrm rot="-5151510">
              <a:off x="57947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5" name="Google Shape;1235;p65"/>
            <p:cNvCxnSpPr/>
            <p:nvPr/>
          </p:nvCxnSpPr>
          <p:spPr>
            <a:xfrm flipH="1" rot="10800000">
              <a:off x="6635932" y="3026196"/>
              <a:ext cx="84668" cy="136641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236" name="Google Shape;1236;p65"/>
          <p:cNvSpPr/>
          <p:nvPr/>
        </p:nvSpPr>
        <p:spPr>
          <a:xfrm>
            <a:off x="8625200" y="4448151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4689" y="4356088"/>
            <a:ext cx="311176" cy="3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5"/>
          <p:cNvSpPr/>
          <p:nvPr/>
        </p:nvSpPr>
        <p:spPr>
          <a:xfrm>
            <a:off x="8204803" y="3503624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303" y="0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66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cxnSp>
        <p:nvCxnSpPr>
          <p:cNvPr id="1246" name="Google Shape;1246;p66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7" name="Google Shape;1247;p66"/>
          <p:cNvSpPr/>
          <p:nvPr/>
        </p:nvSpPr>
        <p:spPr>
          <a:xfrm>
            <a:off x="1456692" y="834716"/>
            <a:ext cx="5159870" cy="2052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 Mbits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 : 2 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6"/>
          <p:cNvSpPr/>
          <p:nvPr/>
        </p:nvSpPr>
        <p:spPr>
          <a:xfrm>
            <a:off x="1098364" y="2887353"/>
            <a:ext cx="11314629" cy="5170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Traffic Intensity on LAN = (Avg Req/sec * Avg Obj Size)/Transmission Link Bandwidth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		        			=(15*1000000)  /  100000000=     0.15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3F6622"/>
                </a:solidFill>
                <a:latin typeface="Corbel"/>
                <a:ea typeface="Corbel"/>
                <a:cs typeface="Corbel"/>
                <a:sym typeface="Corbel"/>
              </a:rPr>
              <a:t>Traffic intensity on the Access Link = (15*1000000)/  (15*1000000)= 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Internet Delay = 2 sec (RTT)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9" name="Google Shape;1249;p66"/>
          <p:cNvSpPr/>
          <p:nvPr/>
        </p:nvSpPr>
        <p:spPr>
          <a:xfrm>
            <a:off x="10865407" y="2329955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6"/>
          <p:cNvSpPr/>
          <p:nvPr/>
        </p:nvSpPr>
        <p:spPr>
          <a:xfrm>
            <a:off x="10557149" y="1735228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196" y="3324713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Solution </a:t>
            </a:r>
            <a:endParaRPr/>
          </a:p>
        </p:txBody>
      </p:sp>
      <p:sp>
        <p:nvSpPr>
          <p:cNvPr id="1257" name="Google Shape;1257;p67"/>
          <p:cNvSpPr/>
          <p:nvPr/>
        </p:nvSpPr>
        <p:spPr>
          <a:xfrm>
            <a:off x="1161675" y="1259910"/>
            <a:ext cx="10479398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8" name="Google Shape;1258;p67"/>
          <p:cNvSpPr/>
          <p:nvPr/>
        </p:nvSpPr>
        <p:spPr>
          <a:xfrm>
            <a:off x="5341198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31A88"/>
          </a:solidFill>
          <a:ln cap="flat" cmpd="sng" w="9525">
            <a:solidFill>
              <a:srgbClr val="7E28C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7"/>
          <p:cNvSpPr/>
          <p:nvPr/>
        </p:nvSpPr>
        <p:spPr>
          <a:xfrm>
            <a:off x="6660935" y="2235153"/>
            <a:ext cx="364056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6622"/>
          </a:solidFill>
          <a:ln cap="flat" cmpd="sng" w="9525">
            <a:solidFill>
              <a:srgbClr val="3F66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7"/>
          <p:cNvSpPr/>
          <p:nvPr/>
        </p:nvSpPr>
        <p:spPr>
          <a:xfrm>
            <a:off x="4693780" y="3909939"/>
            <a:ext cx="141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Delay is in tens of  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7"/>
          <p:cNvSpPr/>
          <p:nvPr/>
        </p:nvSpPr>
        <p:spPr>
          <a:xfrm>
            <a:off x="6265519" y="3909939"/>
            <a:ext cx="1136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Delay is in of minutes.</a:t>
            </a:r>
            <a:endParaRPr b="0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7"/>
          <p:cNvSpPr/>
          <p:nvPr/>
        </p:nvSpPr>
        <p:spPr>
          <a:xfrm>
            <a:off x="8397524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7"/>
          <p:cNvSpPr/>
          <p:nvPr/>
        </p:nvSpPr>
        <p:spPr>
          <a:xfrm>
            <a:off x="7881068" y="3947272"/>
            <a:ext cx="1357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Delay is 2 secs.</a:t>
            </a:r>
            <a:endParaRPr b="0" i="0" sz="1400" u="none" cap="none" strike="noStrike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7"/>
          <p:cNvSpPr/>
          <p:nvPr/>
        </p:nvSpPr>
        <p:spPr>
          <a:xfrm>
            <a:off x="1006616" y="4480292"/>
            <a:ext cx="7758427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Solution of reducing delay: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Increase the bandwidth of the access link.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Install a web cache or proxy server at the institutional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4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5" name="Google Shape;1265;p67"/>
          <p:cNvSpPr/>
          <p:nvPr/>
        </p:nvSpPr>
        <p:spPr>
          <a:xfrm>
            <a:off x="10557893" y="4906771"/>
            <a:ext cx="996028" cy="65932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7"/>
          <p:cNvSpPr/>
          <p:nvPr/>
        </p:nvSpPr>
        <p:spPr>
          <a:xfrm>
            <a:off x="6265519" y="3865046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9746" y="627420"/>
            <a:ext cx="3316016" cy="371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68"/>
          <p:cNvSpPr/>
          <p:nvPr/>
        </p:nvSpPr>
        <p:spPr>
          <a:xfrm>
            <a:off x="1500600" y="755708"/>
            <a:ext cx="4370400" cy="3705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100K bits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2 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15 Mbps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15%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74" name="Google Shape;1274;p68"/>
          <p:cNvSpPr txBox="1"/>
          <p:nvPr>
            <p:ph idx="4294967295" type="title"/>
          </p:nvPr>
        </p:nvSpPr>
        <p:spPr>
          <a:xfrm>
            <a:off x="2913513" y="52351"/>
            <a:ext cx="7772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Caching example: </a:t>
            </a:r>
            <a:r>
              <a:rPr lang="en-US" sz="3240"/>
              <a:t>Solution 1</a:t>
            </a:r>
            <a:r>
              <a:rPr lang="en-US" sz="3600"/>
              <a:t> </a:t>
            </a:r>
            <a:endParaRPr sz="3600"/>
          </a:p>
        </p:txBody>
      </p:sp>
      <p:cxnSp>
        <p:nvCxnSpPr>
          <p:cNvPr id="1275" name="Google Shape;1275;p68"/>
          <p:cNvCxnSpPr/>
          <p:nvPr/>
        </p:nvCxnSpPr>
        <p:spPr>
          <a:xfrm>
            <a:off x="3714900" y="2847992"/>
            <a:ext cx="990600" cy="15081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6" name="Google Shape;1276;p68"/>
          <p:cNvSpPr txBox="1"/>
          <p:nvPr/>
        </p:nvSpPr>
        <p:spPr>
          <a:xfrm>
            <a:off x="4242480" y="3055561"/>
            <a:ext cx="162852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100 Mbps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68"/>
          <p:cNvSpPr txBox="1"/>
          <p:nvPr/>
        </p:nvSpPr>
        <p:spPr>
          <a:xfrm>
            <a:off x="10497326" y="2555624"/>
            <a:ext cx="1433659" cy="58473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68"/>
          <p:cNvSpPr txBox="1"/>
          <p:nvPr/>
        </p:nvSpPr>
        <p:spPr>
          <a:xfrm>
            <a:off x="4727050" y="5025045"/>
            <a:ext cx="107757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68"/>
          <p:cNvSpPr txBox="1"/>
          <p:nvPr/>
        </p:nvSpPr>
        <p:spPr>
          <a:xfrm>
            <a:off x="1890745" y="5616176"/>
            <a:ext cx="76960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 Delay and Access delay </a:t>
            </a:r>
            <a:r>
              <a:rPr b="1" i="1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becomes negligible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0" name="Google Shape;1280;p68"/>
          <p:cNvCxnSpPr/>
          <p:nvPr/>
        </p:nvCxnSpPr>
        <p:spPr>
          <a:xfrm>
            <a:off x="4140201" y="3921611"/>
            <a:ext cx="706437" cy="1174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1" name="Google Shape;1281;p68"/>
          <p:cNvSpPr txBox="1"/>
          <p:nvPr/>
        </p:nvSpPr>
        <p:spPr>
          <a:xfrm>
            <a:off x="4949825" y="3840648"/>
            <a:ext cx="185473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68"/>
          <p:cNvSpPr/>
          <p:nvPr/>
        </p:nvSpPr>
        <p:spPr>
          <a:xfrm>
            <a:off x="1016102" y="4301121"/>
            <a:ext cx="766107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			          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msecs    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mins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    +  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2 secs</a:t>
            </a:r>
            <a:endParaRPr b="1" i="0" sz="2000" u="none" cap="none" strike="noStrike">
              <a:solidFill>
                <a:srgbClr val="1186C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83" name="Google Shape;1283;p68"/>
          <p:cNvCxnSpPr/>
          <p:nvPr/>
        </p:nvCxnSpPr>
        <p:spPr>
          <a:xfrm>
            <a:off x="4727050" y="4757224"/>
            <a:ext cx="524400" cy="22703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4" name="Google Shape;1284;p68"/>
          <p:cNvSpPr/>
          <p:nvPr/>
        </p:nvSpPr>
        <p:spPr>
          <a:xfrm>
            <a:off x="3538893" y="4604787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68"/>
          <p:cNvSpPr/>
          <p:nvPr/>
        </p:nvSpPr>
        <p:spPr>
          <a:xfrm>
            <a:off x="4671757" y="4819928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68"/>
          <p:cNvSpPr/>
          <p:nvPr/>
        </p:nvSpPr>
        <p:spPr>
          <a:xfrm>
            <a:off x="1955863" y="6102911"/>
            <a:ext cx="76483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increased access link speed (not cheap!)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1296367" y="1063460"/>
            <a:ext cx="10363200" cy="5794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Protocols</a:t>
            </a:r>
            <a:endParaRPr/>
          </a:p>
          <a:p>
            <a:pPr indent="-341313" lvl="1" marL="9112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Provide the rules and formats that govern how data is treated in the application layer.</a:t>
            </a:r>
            <a:endParaRPr/>
          </a:p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</a:t>
            </a:r>
            <a:endParaRPr sz="40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1313" lvl="1" marL="9112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The programs used to communicate over the network.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94335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For example:</a:t>
            </a:r>
            <a:endParaRPr/>
          </a:p>
          <a:p>
            <a:pPr indent="-288925" lvl="1" marL="855663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displaying a web page: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uses the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HTTP(Hyper Text Transfer Protocol)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 Protocol.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is your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Web browser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2800"/>
          </a:p>
        </p:txBody>
      </p:sp>
      <p:sp>
        <p:nvSpPr>
          <p:cNvPr id="203" name="Google Shape;203;p2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9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93" name="Google Shape;1293;p69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69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69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69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69"/>
          <p:cNvSpPr txBox="1"/>
          <p:nvPr/>
        </p:nvSpPr>
        <p:spPr>
          <a:xfrm>
            <a:off x="6888145" y="4221163"/>
            <a:ext cx="11985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69"/>
          <p:cNvSpPr txBox="1"/>
          <p:nvPr/>
        </p:nvSpPr>
        <p:spPr>
          <a:xfrm>
            <a:off x="8529638" y="4560889"/>
            <a:ext cx="201580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9" name="Google Shape;1299;p69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300" name="Google Shape;1300;p69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1" name="Google Shape;1301;p69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2" name="Google Shape;1302;p69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03" name="Google Shape;1303;p69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04" name="Google Shape;1304;p69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05" name="Google Shape;1305;p69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306" name="Google Shape;1306;p69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7" name="Google Shape;1307;p69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08" name="Google Shape;1308;p69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309" name="Google Shape;130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0" name="Google Shape;1310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11" name="Google Shape;1311;p69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312" name="Google Shape;131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3" name="Google Shape;1313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14" name="Google Shape;1314;p69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315" name="Google Shape;1315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6" name="Google Shape;1316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17" name="Google Shape;1317;p69"/>
          <p:cNvSpPr txBox="1"/>
          <p:nvPr>
            <p:ph idx="4294967295" type="title"/>
          </p:nvPr>
        </p:nvSpPr>
        <p:spPr>
          <a:xfrm>
            <a:off x="1927224" y="269876"/>
            <a:ext cx="9053979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Caching example: Solution 2</a:t>
            </a:r>
            <a:endParaRPr b="1" sz="3600"/>
          </a:p>
        </p:txBody>
      </p:sp>
      <p:sp>
        <p:nvSpPr>
          <p:cNvPr id="1318" name="Google Shape;1318;p69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9" name="Google Shape;1319;p69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0" name="Google Shape;1320;p69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1" name="Google Shape;1321;p69"/>
          <p:cNvGrpSpPr/>
          <p:nvPr/>
        </p:nvGrpSpPr>
        <p:grpSpPr>
          <a:xfrm>
            <a:off x="8350250" y="4941889"/>
            <a:ext cx="1860550" cy="809625"/>
            <a:chOff x="4217" y="3611"/>
            <a:chExt cx="1172" cy="510"/>
          </a:xfrm>
        </p:grpSpPr>
        <p:sp>
          <p:nvSpPr>
            <p:cNvPr id="1322" name="Google Shape;1322;p69"/>
            <p:cNvSpPr/>
            <p:nvPr/>
          </p:nvSpPr>
          <p:spPr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9"/>
            <p:cNvSpPr txBox="1"/>
            <p:nvPr/>
          </p:nvSpPr>
          <p:spPr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local web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69"/>
          <p:cNvSpPr/>
          <p:nvPr/>
        </p:nvSpPr>
        <p:spPr>
          <a:xfrm>
            <a:off x="1486702" y="1303735"/>
            <a:ext cx="5063324" cy="261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hit rate: 40%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b="1" i="1" lang="en-US" sz="24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LAN delay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10 milliseconds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Access delay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tens of milliseconds in a 15 Mbps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Total Response time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5" name="Google Shape;1325;p69"/>
          <p:cNvSpPr txBox="1"/>
          <p:nvPr/>
        </p:nvSpPr>
        <p:spPr>
          <a:xfrm>
            <a:off x="1748977" y="5783263"/>
            <a:ext cx="493600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cache (cheap!)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6" name="Google Shape;1326;p69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7" name="Google Shape;1327;p69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8" name="Google Shape;1328;p69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9" name="Google Shape;1329;p69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0" name="Google Shape;1330;p69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1" name="Google Shape;1331;p69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32" name="Google Shape;1332;p69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3" name="Google Shape;1333;p69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334" name="Google Shape;1334;p69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5" name="Google Shape;1335;p69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6" name="Google Shape;1336;p69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37" name="Google Shape;1337;p69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38" name="Google Shape;1338;p69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39" name="Google Shape;1339;p69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340" name="Google Shape;1340;p69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1" name="Google Shape;1341;p69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42" name="Google Shape;1342;p69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343" name="Google Shape;1343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8" name="Google Shape;1348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49" name="Google Shape;1349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1" name="Google Shape;1351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2" name="Google Shape;1352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53" name="Google Shape;1353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5" name="Google Shape;1355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7" name="Google Shape;1357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58" name="Google Shape;1358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0" name="Google Shape;1360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61" name="Google Shape;1361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62" name="Google Shape;1362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4" name="Google Shape;1364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oogle Shape;1375;p69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376" name="Google Shape;1376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1" name="Google Shape;1381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82" name="Google Shape;1382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4" name="Google Shape;1384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5" name="Google Shape;1385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86" name="Google Shape;1386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8" name="Google Shape;1388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0" name="Google Shape;1390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91" name="Google Shape;1391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3" name="Google Shape;1393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94" name="Google Shape;1394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95" name="Google Shape;1395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7" name="Google Shape;1397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9" name="Google Shape;1399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0" name="Google Shape;1400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2" name="Google Shape;1402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69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409" name="Google Shape;1409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0" name="Google Shape;1410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2" name="Google Shape;1412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3" name="Google Shape;1413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4" name="Google Shape;1414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15" name="Google Shape;1415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7" name="Google Shape;1417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8" name="Google Shape;1418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19" name="Google Shape;1419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1" name="Google Shape;1421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3" name="Google Shape;1423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24" name="Google Shape;1424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6" name="Google Shape;1426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27" name="Google Shape;1427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28" name="Google Shape;1428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0" name="Google Shape;1430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5" name="Google Shape;1435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1" name="Google Shape;1441;p69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442" name="Google Shape;1442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3" name="Google Shape;1443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5" name="Google Shape;1445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6" name="Google Shape;1446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7" name="Google Shape;1447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48" name="Google Shape;1448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0" name="Google Shape;1450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1" name="Google Shape;1451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52" name="Google Shape;1452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4" name="Google Shape;1454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6" name="Google Shape;1456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57" name="Google Shape;1457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9" name="Google Shape;1459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60" name="Google Shape;1460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61" name="Google Shape;1461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3" name="Google Shape;1463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5" name="Google Shape;1465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6" name="Google Shape;1466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8" name="Google Shape;1468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69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475" name="Google Shape;1475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6" name="Google Shape;1476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8" name="Google Shape;1478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9" name="Google Shape;1479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0" name="Google Shape;1480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81" name="Google Shape;1481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3" name="Google Shape;1483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4" name="Google Shape;1484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85" name="Google Shape;1485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7" name="Google Shape;1487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9" name="Google Shape;1489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90" name="Google Shape;1490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2" name="Google Shape;1492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93" name="Google Shape;1493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94" name="Google Shape;1494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6" name="Google Shape;1496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8" name="Google Shape;1498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9" name="Google Shape;1499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7" name="Google Shape;1507;p69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508" name="Google Shape;1508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3" name="Google Shape;1513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14" name="Google Shape;1514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6" name="Google Shape;1516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7" name="Google Shape;1517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18" name="Google Shape;1518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0" name="Google Shape;1520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2" name="Google Shape;1522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23" name="Google Shape;1523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5" name="Google Shape;1525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26" name="Google Shape;1526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27" name="Google Shape;1527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9" name="Google Shape;1529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1" name="Google Shape;1531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2" name="Google Shape;1532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4" name="Google Shape;1534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69"/>
          <p:cNvSpPr/>
          <p:nvPr/>
        </p:nvSpPr>
        <p:spPr>
          <a:xfrm>
            <a:off x="714942" y="4254568"/>
            <a:ext cx="62824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0.4(0.01 seconds)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0.6(0.01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2 seconds</a:t>
            </a:r>
            <a:r>
              <a:rPr b="0" i="0" lang="en-US" sz="2400" u="none" cap="none" strike="noStrike">
                <a:solidFill>
                  <a:srgbClr val="1287C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1.2 secs</a:t>
            </a:r>
            <a:endParaRPr b="1" i="0" sz="20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70"/>
          <p:cNvSpPr txBox="1"/>
          <p:nvPr>
            <p:ph type="title"/>
          </p:nvPr>
        </p:nvSpPr>
        <p:spPr>
          <a:xfrm>
            <a:off x="1484310" y="399868"/>
            <a:ext cx="10018713" cy="57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Stale Cache</a:t>
            </a:r>
            <a:endParaRPr b="1"/>
          </a:p>
        </p:txBody>
      </p:sp>
      <p:sp>
        <p:nvSpPr>
          <p:cNvPr id="1546" name="Google Shape;1546;p70"/>
          <p:cNvSpPr txBox="1"/>
          <p:nvPr>
            <p:ph idx="1" type="body"/>
          </p:nvPr>
        </p:nvSpPr>
        <p:spPr>
          <a:xfrm>
            <a:off x="1608814" y="1108364"/>
            <a:ext cx="10018713" cy="5379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One </a:t>
            </a:r>
            <a:r>
              <a:rPr lang="en-US" sz="3600">
                <a:solidFill>
                  <a:srgbClr val="0000FF"/>
                </a:solidFill>
              </a:rPr>
              <a:t>problem </a:t>
            </a:r>
            <a:r>
              <a:rPr lang="en-US" sz="3600"/>
              <a:t>of using Proxy server</a:t>
            </a:r>
            <a:endParaRPr/>
          </a:p>
          <a:p>
            <a:pPr indent="-39433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Char char="•"/>
            </a:pPr>
            <a:r>
              <a:rPr lang="en-US" sz="2800"/>
              <a:t>The object housed in the Web server may have been modified since the copy was cached at the client.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HTTP has a mechanism that allows a cache to verify that its objects are up to date. </a:t>
            </a:r>
            <a:endParaRPr/>
          </a:p>
          <a:p>
            <a:pPr indent="-22860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This mechanism is called the </a:t>
            </a:r>
            <a:r>
              <a:rPr b="1" lang="en-US" sz="3200">
                <a:solidFill>
                  <a:srgbClr val="FF6600"/>
                </a:solidFill>
              </a:rPr>
              <a:t>conditional GET</a:t>
            </a:r>
            <a:r>
              <a:rPr lang="en-US" sz="3200"/>
              <a:t>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An HTTP request message is a so-called conditional GET message if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uses the GET method 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includes an If-Modified-Since: header line.</a:t>
            </a:r>
            <a:endParaRPr/>
          </a:p>
          <a:p>
            <a:pPr indent="-348615" lvl="0" marL="57721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Font typeface="Arial"/>
              <a:buNone/>
            </a:pPr>
            <a:r>
              <a:t/>
            </a:r>
            <a:endParaRPr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1"/>
          <p:cNvSpPr txBox="1"/>
          <p:nvPr>
            <p:ph type="title"/>
          </p:nvPr>
        </p:nvSpPr>
        <p:spPr>
          <a:xfrm>
            <a:off x="1811338" y="193676"/>
            <a:ext cx="796290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Conditional GET </a:t>
            </a:r>
            <a:endParaRPr/>
          </a:p>
        </p:txBody>
      </p:sp>
      <p:sp>
        <p:nvSpPr>
          <p:cNvPr id="1553" name="Google Shape;1553;p71"/>
          <p:cNvSpPr txBox="1"/>
          <p:nvPr>
            <p:ph idx="1" type="body"/>
          </p:nvPr>
        </p:nvSpPr>
        <p:spPr>
          <a:xfrm>
            <a:off x="1793874" y="1234932"/>
            <a:ext cx="3743325" cy="513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i="1" lang="en-US" sz="2405">
                <a:solidFill>
                  <a:srgbClr val="002060"/>
                </a:solidFill>
              </a:rPr>
              <a:t>Goal:</a:t>
            </a:r>
            <a:r>
              <a:rPr lang="en-US" sz="2220"/>
              <a:t> Don’t send object if cache has up-to-date cached version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No object transmission delay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Lower link utilization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Cache: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specify date of cached copy in HTTP request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Server: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response contains no object if cached copy is up-to-date: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HTTP/1.0 304 Not Modified</a:t>
            </a:r>
            <a:endParaRPr sz="1480"/>
          </a:p>
        </p:txBody>
      </p:sp>
      <p:cxnSp>
        <p:nvCxnSpPr>
          <p:cNvPr id="1554" name="Google Shape;1554;p71"/>
          <p:cNvCxnSpPr/>
          <p:nvPr/>
        </p:nvCxnSpPr>
        <p:spPr>
          <a:xfrm>
            <a:off x="6045201" y="2114550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5" name="Google Shape;1555;p71"/>
          <p:cNvSpPr txBox="1"/>
          <p:nvPr/>
        </p:nvSpPr>
        <p:spPr>
          <a:xfrm>
            <a:off x="6351589" y="1998663"/>
            <a:ext cx="2681287" cy="6207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6" name="Google Shape;1556;p71"/>
          <p:cNvCxnSpPr/>
          <p:nvPr/>
        </p:nvCxnSpPr>
        <p:spPr>
          <a:xfrm flipH="1">
            <a:off x="6064251" y="286067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557" name="Google Shape;1557;p71"/>
          <p:cNvGrpSpPr/>
          <p:nvPr/>
        </p:nvGrpSpPr>
        <p:grpSpPr>
          <a:xfrm>
            <a:off x="6461125" y="2844800"/>
            <a:ext cx="2643188" cy="865188"/>
            <a:chOff x="2698" y="2036"/>
            <a:chExt cx="1665" cy="545"/>
          </a:xfrm>
        </p:grpSpPr>
        <p:sp>
          <p:nvSpPr>
            <p:cNvPr id="1558" name="Google Shape;1558;p71"/>
            <p:cNvSpPr/>
            <p:nvPr/>
          </p:nvSpPr>
          <p:spPr>
            <a:xfrm>
              <a:off x="2760" y="2071"/>
              <a:ext cx="1578" cy="4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1"/>
            <p:cNvSpPr txBox="1"/>
            <p:nvPr/>
          </p:nvSpPr>
          <p:spPr>
            <a:xfrm>
              <a:off x="2698" y="2036"/>
              <a:ext cx="1665" cy="54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HTTP/1.0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304 Not Modified</a:t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71"/>
          <p:cNvSpPr txBox="1"/>
          <p:nvPr/>
        </p:nvSpPr>
        <p:spPr>
          <a:xfrm>
            <a:off x="9429750" y="2149476"/>
            <a:ext cx="1047750" cy="146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1" name="Google Shape;1561;p71"/>
          <p:cNvCxnSpPr/>
          <p:nvPr/>
        </p:nvCxnSpPr>
        <p:spPr>
          <a:xfrm>
            <a:off x="5802312" y="4079874"/>
            <a:ext cx="3971925" cy="28575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2" name="Google Shape;1562;p71"/>
          <p:cNvCxnSpPr/>
          <p:nvPr/>
        </p:nvCxnSpPr>
        <p:spPr>
          <a:xfrm>
            <a:off x="6111876" y="4678363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3" name="Google Shape;1563;p71"/>
          <p:cNvSpPr txBox="1"/>
          <p:nvPr/>
        </p:nvSpPr>
        <p:spPr>
          <a:xfrm>
            <a:off x="6356350" y="4562476"/>
            <a:ext cx="2681288" cy="6207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4" name="Google Shape;1564;p71"/>
          <p:cNvCxnSpPr/>
          <p:nvPr/>
        </p:nvCxnSpPr>
        <p:spPr>
          <a:xfrm flipH="1">
            <a:off x="6130926" y="545782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5" name="Google Shape;1565;p71"/>
          <p:cNvSpPr txBox="1"/>
          <p:nvPr/>
        </p:nvSpPr>
        <p:spPr>
          <a:xfrm>
            <a:off x="6375400" y="5402263"/>
            <a:ext cx="2643188" cy="925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HTTP/1.0 200 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&lt;data&gt;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71"/>
          <p:cNvSpPr txBox="1"/>
          <p:nvPr/>
        </p:nvSpPr>
        <p:spPr>
          <a:xfrm>
            <a:off x="9509125" y="4808539"/>
            <a:ext cx="10477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71"/>
          <p:cNvSpPr txBox="1"/>
          <p:nvPr/>
        </p:nvSpPr>
        <p:spPr>
          <a:xfrm>
            <a:off x="5141993" y="1062039"/>
            <a:ext cx="95718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proxy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71"/>
          <p:cNvSpPr txBox="1"/>
          <p:nvPr/>
        </p:nvSpPr>
        <p:spPr>
          <a:xfrm>
            <a:off x="9007475" y="1057276"/>
            <a:ext cx="889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9" name="Google Shape;1569;p71"/>
          <p:cNvGrpSpPr/>
          <p:nvPr/>
        </p:nvGrpSpPr>
        <p:grpSpPr>
          <a:xfrm>
            <a:off x="8597901" y="977900"/>
            <a:ext cx="422275" cy="685800"/>
            <a:chOff x="4140" y="429"/>
            <a:chExt cx="1425" cy="2396"/>
          </a:xfrm>
        </p:grpSpPr>
        <p:sp>
          <p:nvSpPr>
            <p:cNvPr id="1570" name="Google Shape;1570;p7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1" name="Google Shape;1571;p71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3" name="Google Shape;1573;p7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4" name="Google Shape;1574;p71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5" name="Google Shape;1575;p71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576" name="Google Shape;1576;p71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71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8" name="Google Shape;1578;p71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9" name="Google Shape;1579;p71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580" name="Google Shape;1580;p71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71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2" name="Google Shape;1582;p71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1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4" name="Google Shape;1584;p71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585" name="Google Shape;1585;p71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71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7" name="Google Shape;1587;p7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88" name="Google Shape;1588;p71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589" name="Google Shape;1589;p71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71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1" name="Google Shape;1591;p71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3" name="Google Shape;1593;p7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4" name="Google Shape;1594;p71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6" name="Google Shape;1596;p71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1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1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1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1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1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p71"/>
          <p:cNvGrpSpPr/>
          <p:nvPr/>
        </p:nvGrpSpPr>
        <p:grpSpPr>
          <a:xfrm>
            <a:off x="6249987" y="1043001"/>
            <a:ext cx="422275" cy="685800"/>
            <a:chOff x="4140" y="429"/>
            <a:chExt cx="1425" cy="2396"/>
          </a:xfrm>
        </p:grpSpPr>
        <p:sp>
          <p:nvSpPr>
            <p:cNvPr id="1603" name="Google Shape;1603;p7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4" name="Google Shape;1604;p71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6" name="Google Shape;1606;p7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7" name="Google Shape;1607;p71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8" name="Google Shape;1608;p71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609" name="Google Shape;1609;p71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71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1" name="Google Shape;1611;p71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2" name="Google Shape;1612;p71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613" name="Google Shape;1613;p71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71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5" name="Google Shape;1615;p71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1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7" name="Google Shape;1617;p71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618" name="Google Shape;1618;p71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71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7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21" name="Google Shape;1621;p71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622" name="Google Shape;1622;p71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71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4" name="Google Shape;1624;p71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6" name="Google Shape;1626;p7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7" name="Google Shape;1627;p71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9" name="Google Shape;1629;p71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1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1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1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1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1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72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Different versions of HTTP</a:t>
            </a:r>
            <a:endParaRPr/>
          </a:p>
        </p:txBody>
      </p:sp>
      <p:sp>
        <p:nvSpPr>
          <p:cNvPr id="1640" name="Google Shape;1640;p72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73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647" name="Google Shape;1647;p73"/>
          <p:cNvSpPr txBox="1"/>
          <p:nvPr/>
        </p:nvSpPr>
        <p:spPr>
          <a:xfrm>
            <a:off x="572119" y="1236917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73"/>
          <p:cNvSpPr txBox="1"/>
          <p:nvPr/>
        </p:nvSpPr>
        <p:spPr>
          <a:xfrm>
            <a:off x="914400" y="2142059"/>
            <a:ext cx="106542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HTTP1.1:</a:t>
            </a:r>
            <a:r>
              <a:rPr b="0" i="0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introduced </a:t>
            </a:r>
            <a:r>
              <a:rPr b="0" i="0" lang="en-US" sz="32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multiple, pipelined GETs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over single TCP connection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 responds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in-order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(FCFS: first-come-first-served scheduling) to GET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FCFS, small object may have to wait for transmission  (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head-of-line (HOL) blocking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behind large object(s)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73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74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656" name="Google Shape;1656;p74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 1.1: client requests 1 large object (e.g., video file) and 3 smaller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74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74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9" name="Google Shape;1659;p74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660" name="Google Shape;1660;p74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74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74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7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74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5" name="Google Shape;1665;p74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666" name="Google Shape;1666;p74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74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8" name="Google Shape;1668;p74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9" name="Google Shape;1669;p74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670" name="Google Shape;1670;p74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74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2" name="Google Shape;1672;p74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74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4" name="Google Shape;1674;p74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675" name="Google Shape;1675;p74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74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7" name="Google Shape;1677;p7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8" name="Google Shape;1678;p74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679" name="Google Shape;1679;p74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74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1" name="Google Shape;1681;p74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7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7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74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7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74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74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74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74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74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74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74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693" name="Google Shape;1693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4" name="Google Shape;1694;p7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95" name="Google Shape;1695;p74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6" name="Google Shape;1696;p74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74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74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74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74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74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74"/>
          <p:cNvGrpSpPr/>
          <p:nvPr/>
        </p:nvGrpSpPr>
        <p:grpSpPr>
          <a:xfrm>
            <a:off x="3400839" y="3064264"/>
            <a:ext cx="4053000" cy="2231566"/>
            <a:chOff x="3400839" y="3064264"/>
            <a:chExt cx="4053000" cy="2231566"/>
          </a:xfrm>
        </p:grpSpPr>
        <p:cxnSp>
          <p:nvCxnSpPr>
            <p:cNvPr id="1703" name="Google Shape;1703;p74"/>
            <p:cNvCxnSpPr/>
            <p:nvPr/>
          </p:nvCxnSpPr>
          <p:spPr>
            <a:xfrm flipH="1">
              <a:off x="3400839" y="5022530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04" name="Google Shape;1704;p74"/>
            <p:cNvSpPr/>
            <p:nvPr/>
          </p:nvSpPr>
          <p:spPr>
            <a:xfrm>
              <a:off x="3517643" y="3064264"/>
              <a:ext cx="3868169" cy="2226179"/>
            </a:xfrm>
            <a:custGeom>
              <a:rect b="b" l="l" r="r" t="t"/>
              <a:pathLst>
                <a:path extrusionOk="0" h="2226179" w="3868169">
                  <a:moveTo>
                    <a:pt x="3867383" y="0"/>
                  </a:moveTo>
                  <a:lnTo>
                    <a:pt x="411" y="273465"/>
                  </a:lnTo>
                  <a:cubicBezTo>
                    <a:pt x="1835" y="927218"/>
                    <a:pt x="-1013" y="1572426"/>
                    <a:pt x="411" y="2226179"/>
                  </a:cubicBezTo>
                  <a:lnTo>
                    <a:pt x="3863110" y="1969806"/>
                  </a:lnTo>
                  <a:cubicBezTo>
                    <a:pt x="3864534" y="1311780"/>
                    <a:pt x="3870232" y="615297"/>
                    <a:pt x="3867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5" name="Google Shape;1705;p74"/>
          <p:cNvGrpSpPr/>
          <p:nvPr/>
        </p:nvGrpSpPr>
        <p:grpSpPr>
          <a:xfrm>
            <a:off x="3389739" y="5054301"/>
            <a:ext cx="4064100" cy="386561"/>
            <a:chOff x="3389739" y="5054301"/>
            <a:chExt cx="4064100" cy="386561"/>
          </a:xfrm>
        </p:grpSpPr>
        <p:cxnSp>
          <p:nvCxnSpPr>
            <p:cNvPr id="1706" name="Google Shape;1706;p74"/>
            <p:cNvCxnSpPr/>
            <p:nvPr/>
          </p:nvCxnSpPr>
          <p:spPr>
            <a:xfrm flipH="1">
              <a:off x="3389739" y="5161562"/>
              <a:ext cx="4064100" cy="279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07" name="Google Shape;1707;p74"/>
            <p:cNvSpPr/>
            <p:nvPr/>
          </p:nvSpPr>
          <p:spPr>
            <a:xfrm>
              <a:off x="3519116" y="5054301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8" name="Google Shape;1708;p74"/>
          <p:cNvGrpSpPr/>
          <p:nvPr/>
        </p:nvGrpSpPr>
        <p:grpSpPr>
          <a:xfrm>
            <a:off x="3401284" y="5445216"/>
            <a:ext cx="4028700" cy="376761"/>
            <a:chOff x="3401284" y="5445216"/>
            <a:chExt cx="4028700" cy="376761"/>
          </a:xfrm>
        </p:grpSpPr>
        <p:cxnSp>
          <p:nvCxnSpPr>
            <p:cNvPr id="1709" name="Google Shape;1709;p74"/>
            <p:cNvCxnSpPr/>
            <p:nvPr/>
          </p:nvCxnSpPr>
          <p:spPr>
            <a:xfrm flipH="1">
              <a:off x="3401284" y="5534648"/>
              <a:ext cx="4028700" cy="270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10" name="Google Shape;1710;p74"/>
            <p:cNvSpPr/>
            <p:nvPr/>
          </p:nvSpPr>
          <p:spPr>
            <a:xfrm>
              <a:off x="3504762" y="5445216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1" name="Google Shape;1711;p74"/>
          <p:cNvGrpSpPr/>
          <p:nvPr/>
        </p:nvGrpSpPr>
        <p:grpSpPr>
          <a:xfrm>
            <a:off x="1750769" y="5112121"/>
            <a:ext cx="1641300" cy="338700"/>
            <a:chOff x="1750769" y="5112121"/>
            <a:chExt cx="1641300" cy="338700"/>
          </a:xfrm>
        </p:grpSpPr>
        <p:cxnSp>
          <p:nvCxnSpPr>
            <p:cNvPr id="1712" name="Google Shape;1712;p74"/>
            <p:cNvCxnSpPr/>
            <p:nvPr/>
          </p:nvCxnSpPr>
          <p:spPr>
            <a:xfrm rot="10800000">
              <a:off x="1750769" y="52904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713" name="Google Shape;1713;p74"/>
            <p:cNvGrpSpPr/>
            <p:nvPr/>
          </p:nvGrpSpPr>
          <p:grpSpPr>
            <a:xfrm>
              <a:off x="2136070" y="5112121"/>
              <a:ext cx="459000" cy="338700"/>
              <a:chOff x="2709565" y="5090498"/>
              <a:chExt cx="459000" cy="338700"/>
            </a:xfrm>
          </p:grpSpPr>
          <p:sp>
            <p:nvSpPr>
              <p:cNvPr id="1714" name="Google Shape;1714;p74"/>
              <p:cNvSpPr/>
              <p:nvPr/>
            </p:nvSpPr>
            <p:spPr>
              <a:xfrm>
                <a:off x="2785241" y="5146384"/>
                <a:ext cx="252600" cy="227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74"/>
              <p:cNvSpPr txBox="1"/>
              <p:nvPr/>
            </p:nvSpPr>
            <p:spPr>
              <a:xfrm>
                <a:off x="2709565" y="5090498"/>
                <a:ext cx="459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</a:t>
                </a:r>
                <a:r>
                  <a:rPr b="0" baseline="-2500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16" name="Google Shape;1716;p74"/>
          <p:cNvSpPr/>
          <p:nvPr/>
        </p:nvSpPr>
        <p:spPr>
          <a:xfrm>
            <a:off x="2453226" y="5330278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7" name="Google Shape;1717;p74"/>
          <p:cNvGrpSpPr/>
          <p:nvPr/>
        </p:nvGrpSpPr>
        <p:grpSpPr>
          <a:xfrm>
            <a:off x="1750614" y="5274392"/>
            <a:ext cx="1641300" cy="338700"/>
            <a:chOff x="1750614" y="5274392"/>
            <a:chExt cx="1641300" cy="338700"/>
          </a:xfrm>
        </p:grpSpPr>
        <p:cxnSp>
          <p:nvCxnSpPr>
            <p:cNvPr id="1718" name="Google Shape;1718;p74"/>
            <p:cNvCxnSpPr/>
            <p:nvPr/>
          </p:nvCxnSpPr>
          <p:spPr>
            <a:xfrm rot="10800000">
              <a:off x="1750614" y="54428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19" name="Google Shape;1719;p74"/>
            <p:cNvSpPr txBox="1"/>
            <p:nvPr/>
          </p:nvSpPr>
          <p:spPr>
            <a:xfrm>
              <a:off x="2384556" y="5274392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0" name="Google Shape;1720;p74"/>
          <p:cNvGrpSpPr/>
          <p:nvPr/>
        </p:nvGrpSpPr>
        <p:grpSpPr>
          <a:xfrm>
            <a:off x="1750789" y="5500058"/>
            <a:ext cx="1644300" cy="338700"/>
            <a:chOff x="1750789" y="5500058"/>
            <a:chExt cx="1644300" cy="338700"/>
          </a:xfrm>
        </p:grpSpPr>
        <p:cxnSp>
          <p:nvCxnSpPr>
            <p:cNvPr id="1721" name="Google Shape;1721;p74"/>
            <p:cNvCxnSpPr/>
            <p:nvPr/>
          </p:nvCxnSpPr>
          <p:spPr>
            <a:xfrm rot="10800000">
              <a:off x="1750789" y="5670973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22" name="Google Shape;1722;p74"/>
            <p:cNvSpPr txBox="1"/>
            <p:nvPr/>
          </p:nvSpPr>
          <p:spPr>
            <a:xfrm>
              <a:off x="2578111" y="5500058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3" name="Google Shape;1723;p74"/>
          <p:cNvGrpSpPr/>
          <p:nvPr/>
        </p:nvGrpSpPr>
        <p:grpSpPr>
          <a:xfrm>
            <a:off x="1750768" y="5634943"/>
            <a:ext cx="1641300" cy="338700"/>
            <a:chOff x="1750768" y="5634943"/>
            <a:chExt cx="1641300" cy="338700"/>
          </a:xfrm>
        </p:grpSpPr>
        <p:cxnSp>
          <p:nvCxnSpPr>
            <p:cNvPr id="1724" name="Google Shape;1724;p74"/>
            <p:cNvCxnSpPr/>
            <p:nvPr/>
          </p:nvCxnSpPr>
          <p:spPr>
            <a:xfrm rot="10800000">
              <a:off x="1750768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25" name="Google Shape;1725;p74"/>
            <p:cNvSpPr txBox="1"/>
            <p:nvPr/>
          </p:nvSpPr>
          <p:spPr>
            <a:xfrm>
              <a:off x="2779553" y="563494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6" name="Google Shape;1726;p74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74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74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74"/>
          <p:cNvSpPr txBox="1"/>
          <p:nvPr/>
        </p:nvSpPr>
        <p:spPr>
          <a:xfrm>
            <a:off x="8322039" y="2665582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74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74"/>
          <p:cNvSpPr/>
          <p:nvPr/>
        </p:nvSpPr>
        <p:spPr>
          <a:xfrm>
            <a:off x="10065868" y="3696565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74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74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74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74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74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7" name="Google Shape;1737;p74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8" name="Google Shape;1738;p74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9" name="Google Shape;1739;p74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0" name="Google Shape;1740;p74"/>
          <p:cNvSpPr txBox="1"/>
          <p:nvPr/>
        </p:nvSpPr>
        <p:spPr>
          <a:xfrm>
            <a:off x="2410244" y="6238081"/>
            <a:ext cx="8451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objects delivered in order requested: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wait behind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1" name="Google Shape;1741;p74"/>
          <p:cNvGrpSpPr/>
          <p:nvPr/>
        </p:nvGrpSpPr>
        <p:grpSpPr>
          <a:xfrm>
            <a:off x="3400984" y="5195255"/>
            <a:ext cx="4029000" cy="477247"/>
            <a:chOff x="3400984" y="5195255"/>
            <a:chExt cx="4029000" cy="477247"/>
          </a:xfrm>
        </p:grpSpPr>
        <p:cxnSp>
          <p:nvCxnSpPr>
            <p:cNvPr id="1742" name="Google Shape;1742;p74"/>
            <p:cNvCxnSpPr/>
            <p:nvPr/>
          </p:nvCxnSpPr>
          <p:spPr>
            <a:xfrm flipH="1">
              <a:off x="3400984" y="5403102"/>
              <a:ext cx="4029000" cy="269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43" name="Google Shape;1743;p74"/>
            <p:cNvSpPr/>
            <p:nvPr/>
          </p:nvSpPr>
          <p:spPr>
            <a:xfrm>
              <a:off x="3520812" y="5195255"/>
              <a:ext cx="3866473" cy="468804"/>
            </a:xfrm>
            <a:custGeom>
              <a:rect b="b" l="l" r="r" t="t"/>
              <a:pathLst>
                <a:path extrusionOk="0" h="468804" w="3866473">
                  <a:moveTo>
                    <a:pt x="0" y="264573"/>
                  </a:moveTo>
                  <a:lnTo>
                    <a:pt x="0" y="468804"/>
                  </a:lnTo>
                  <a:lnTo>
                    <a:pt x="3866473" y="204232"/>
                  </a:lnTo>
                  <a:lnTo>
                    <a:pt x="3861832" y="0"/>
                  </a:lnTo>
                  <a:lnTo>
                    <a:pt x="0" y="2645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4" name="Google Shape;1744;p74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75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751" name="Google Shape;1751;p75"/>
          <p:cNvSpPr txBox="1"/>
          <p:nvPr/>
        </p:nvSpPr>
        <p:spPr>
          <a:xfrm>
            <a:off x="901475" y="1734700"/>
            <a:ext cx="10458300" cy="4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HTTP/2: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[RFC 7540, 2015]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increased flexibility at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sending objects to client: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methods, status codes, most header fields unchanged from HTTP 1.1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Multiplexing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divide objects into frames, schedule frames to mitigate HOL blocking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Push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Enables servers to send resources proactively; useful for assets that the server knows the client will need (e.g., stylesheets or images)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Prioritization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Allows clients to prioritize requests, letting the server know the order in which the client prefers to receive responses.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75"/>
          <p:cNvSpPr txBox="1"/>
          <p:nvPr/>
        </p:nvSpPr>
        <p:spPr>
          <a:xfrm>
            <a:off x="572069" y="1010292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75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76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760" name="Google Shape;1760;p76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HTTP/2: objects divided into frames, frame transmission interleaved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76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76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3" name="Google Shape;1763;p76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764" name="Google Shape;1764;p76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76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76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7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76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9" name="Google Shape;1769;p76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770" name="Google Shape;1770;p76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76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2" name="Google Shape;1772;p76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3" name="Google Shape;1773;p76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774" name="Google Shape;1774;p76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76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6" name="Google Shape;1776;p76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76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8" name="Google Shape;1778;p76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779" name="Google Shape;1779;p76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76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1" name="Google Shape;1781;p7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2" name="Google Shape;1782;p76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783" name="Google Shape;1783;p76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76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5" name="Google Shape;1785;p76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7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7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76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7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76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76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76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76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76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76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6" name="Google Shape;1796;p76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797" name="Google Shape;1797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8" name="Google Shape;1798;p7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99" name="Google Shape;1799;p76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0" name="Google Shape;1800;p76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76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76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76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4" name="Google Shape;1804;p76"/>
          <p:cNvCxnSpPr/>
          <p:nvPr/>
        </p:nvCxnSpPr>
        <p:spPr>
          <a:xfrm flipH="1">
            <a:off x="3347336" y="5534648"/>
            <a:ext cx="4093800" cy="27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5" name="Google Shape;1805;p76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76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76"/>
          <p:cNvSpPr/>
          <p:nvPr/>
        </p:nvSpPr>
        <p:spPr>
          <a:xfrm>
            <a:off x="3486512" y="3835610"/>
            <a:ext cx="3867383" cy="1978529"/>
          </a:xfrm>
          <a:custGeom>
            <a:rect b="b" l="l" r="r" t="t"/>
            <a:pathLst>
              <a:path extrusionOk="0" h="1978529" w="3867383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76"/>
          <p:cNvSpPr/>
          <p:nvPr/>
        </p:nvSpPr>
        <p:spPr>
          <a:xfrm>
            <a:off x="3479865" y="32076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76"/>
          <p:cNvSpPr/>
          <p:nvPr/>
        </p:nvSpPr>
        <p:spPr>
          <a:xfrm>
            <a:off x="3479865" y="3336618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76"/>
          <p:cNvSpPr/>
          <p:nvPr/>
        </p:nvSpPr>
        <p:spPr>
          <a:xfrm>
            <a:off x="3485129" y="3468086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76"/>
          <p:cNvSpPr/>
          <p:nvPr/>
        </p:nvSpPr>
        <p:spPr>
          <a:xfrm>
            <a:off x="2231742" y="3441675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2" name="Google Shape;1812;p76"/>
          <p:cNvGrpSpPr/>
          <p:nvPr/>
        </p:nvGrpSpPr>
        <p:grpSpPr>
          <a:xfrm>
            <a:off x="1770765" y="3385789"/>
            <a:ext cx="1641300" cy="338700"/>
            <a:chOff x="1770765" y="3385789"/>
            <a:chExt cx="1641300" cy="338700"/>
          </a:xfrm>
        </p:grpSpPr>
        <p:cxnSp>
          <p:nvCxnSpPr>
            <p:cNvPr id="1813" name="Google Shape;1813;p76"/>
            <p:cNvCxnSpPr/>
            <p:nvPr/>
          </p:nvCxnSpPr>
          <p:spPr>
            <a:xfrm rot="10800000">
              <a:off x="1770765" y="3564111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14" name="Google Shape;1814;p76"/>
            <p:cNvSpPr txBox="1"/>
            <p:nvPr/>
          </p:nvSpPr>
          <p:spPr>
            <a:xfrm>
              <a:off x="2156066" y="3385789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5" name="Google Shape;1815;p76"/>
          <p:cNvSpPr/>
          <p:nvPr/>
        </p:nvSpPr>
        <p:spPr>
          <a:xfrm>
            <a:off x="2369264" y="3728151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6" name="Google Shape;1816;p76"/>
          <p:cNvGrpSpPr/>
          <p:nvPr/>
        </p:nvGrpSpPr>
        <p:grpSpPr>
          <a:xfrm>
            <a:off x="1759530" y="3661763"/>
            <a:ext cx="1641300" cy="338700"/>
            <a:chOff x="1759530" y="3661763"/>
            <a:chExt cx="1641300" cy="338700"/>
          </a:xfrm>
        </p:grpSpPr>
        <p:cxnSp>
          <p:nvCxnSpPr>
            <p:cNvPr id="1817" name="Google Shape;1817;p76"/>
            <p:cNvCxnSpPr/>
            <p:nvPr/>
          </p:nvCxnSpPr>
          <p:spPr>
            <a:xfrm rot="10800000">
              <a:off x="1759530" y="3839649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18" name="Google Shape;1818;p76"/>
            <p:cNvSpPr txBox="1"/>
            <p:nvPr/>
          </p:nvSpPr>
          <p:spPr>
            <a:xfrm>
              <a:off x="2315510" y="366176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76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76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76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76"/>
          <p:cNvSpPr txBox="1"/>
          <p:nvPr/>
        </p:nvSpPr>
        <p:spPr>
          <a:xfrm>
            <a:off x="8345639" y="2644827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76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76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76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76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76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76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9" name="Google Shape;1829;p76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0" name="Google Shape;1830;p76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1" name="Google Shape;1831;p76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2" name="Google Shape;1832;p76"/>
          <p:cNvSpPr txBox="1"/>
          <p:nvPr/>
        </p:nvSpPr>
        <p:spPr>
          <a:xfrm>
            <a:off x="3131136" y="6194429"/>
            <a:ext cx="6552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delivered quickly,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slightly delayed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3" name="Google Shape;1833;p76"/>
          <p:cNvGrpSpPr/>
          <p:nvPr/>
        </p:nvGrpSpPr>
        <p:grpSpPr>
          <a:xfrm>
            <a:off x="3362909" y="3078482"/>
            <a:ext cx="4053000" cy="381097"/>
            <a:chOff x="3362909" y="3078482"/>
            <a:chExt cx="4053000" cy="381097"/>
          </a:xfrm>
        </p:grpSpPr>
        <p:cxnSp>
          <p:nvCxnSpPr>
            <p:cNvPr id="1834" name="Google Shape;1834;p76"/>
            <p:cNvCxnSpPr/>
            <p:nvPr/>
          </p:nvCxnSpPr>
          <p:spPr>
            <a:xfrm flipH="1">
              <a:off x="3362909" y="3078482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35" name="Google Shape;1835;p76"/>
            <p:cNvSpPr/>
            <p:nvPr/>
          </p:nvSpPr>
          <p:spPr>
            <a:xfrm>
              <a:off x="3479865" y="3082818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6" name="Google Shape;1836;p76"/>
          <p:cNvSpPr/>
          <p:nvPr/>
        </p:nvSpPr>
        <p:spPr>
          <a:xfrm>
            <a:off x="3480625" y="3596230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76"/>
          <p:cNvSpPr/>
          <p:nvPr/>
        </p:nvSpPr>
        <p:spPr>
          <a:xfrm>
            <a:off x="3485129" y="37195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76"/>
          <p:cNvSpPr/>
          <p:nvPr/>
        </p:nvSpPr>
        <p:spPr>
          <a:xfrm>
            <a:off x="2575260" y="3949241"/>
            <a:ext cx="310800" cy="2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9" name="Google Shape;1839;p76"/>
          <p:cNvGrpSpPr/>
          <p:nvPr/>
        </p:nvGrpSpPr>
        <p:grpSpPr>
          <a:xfrm>
            <a:off x="1756530" y="3920514"/>
            <a:ext cx="1644300" cy="338700"/>
            <a:chOff x="1756530" y="3920514"/>
            <a:chExt cx="1644300" cy="338700"/>
          </a:xfrm>
        </p:grpSpPr>
        <p:cxnSp>
          <p:nvCxnSpPr>
            <p:cNvPr id="1840" name="Google Shape;1840;p76"/>
            <p:cNvCxnSpPr/>
            <p:nvPr/>
          </p:nvCxnSpPr>
          <p:spPr>
            <a:xfrm rot="10800000">
              <a:off x="1756530" y="4094530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1" name="Google Shape;1841;p76"/>
            <p:cNvSpPr txBox="1"/>
            <p:nvPr/>
          </p:nvSpPr>
          <p:spPr>
            <a:xfrm>
              <a:off x="2554202" y="3920514"/>
              <a:ext cx="454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2" name="Google Shape;1842;p76"/>
          <p:cNvSpPr/>
          <p:nvPr/>
        </p:nvSpPr>
        <p:spPr>
          <a:xfrm>
            <a:off x="2869378" y="5701781"/>
            <a:ext cx="269700" cy="22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3" name="Google Shape;1843;p76"/>
          <p:cNvGrpSpPr/>
          <p:nvPr/>
        </p:nvGrpSpPr>
        <p:grpSpPr>
          <a:xfrm>
            <a:off x="1706164" y="5621746"/>
            <a:ext cx="1641300" cy="338700"/>
            <a:chOff x="1706164" y="5621746"/>
            <a:chExt cx="1641300" cy="338700"/>
          </a:xfrm>
        </p:grpSpPr>
        <p:cxnSp>
          <p:nvCxnSpPr>
            <p:cNvPr id="1844" name="Google Shape;1844;p76"/>
            <p:cNvCxnSpPr/>
            <p:nvPr/>
          </p:nvCxnSpPr>
          <p:spPr>
            <a:xfrm rot="10800000">
              <a:off x="1706164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5" name="Google Shape;1845;p76"/>
            <p:cNvSpPr txBox="1"/>
            <p:nvPr/>
          </p:nvSpPr>
          <p:spPr>
            <a:xfrm>
              <a:off x="2801769" y="5621746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46" name="Google Shape;1846;p76"/>
          <p:cNvCxnSpPr/>
          <p:nvPr/>
        </p:nvCxnSpPr>
        <p:spPr>
          <a:xfrm>
            <a:off x="8570246" y="531145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7" name="Google Shape;1847;p76"/>
          <p:cNvCxnSpPr/>
          <p:nvPr/>
        </p:nvCxnSpPr>
        <p:spPr>
          <a:xfrm>
            <a:off x="8585033" y="495696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8" name="Google Shape;1848;p76"/>
          <p:cNvCxnSpPr/>
          <p:nvPr/>
        </p:nvCxnSpPr>
        <p:spPr>
          <a:xfrm>
            <a:off x="8579058" y="482487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9" name="Google Shape;1849;p76"/>
          <p:cNvCxnSpPr/>
          <p:nvPr/>
        </p:nvCxnSpPr>
        <p:spPr>
          <a:xfrm>
            <a:off x="8573083" y="469278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0" name="Google Shape;1850;p76"/>
          <p:cNvCxnSpPr/>
          <p:nvPr/>
        </p:nvCxnSpPr>
        <p:spPr>
          <a:xfrm>
            <a:off x="8567108" y="456068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1" name="Google Shape;1851;p76"/>
          <p:cNvCxnSpPr/>
          <p:nvPr/>
        </p:nvCxnSpPr>
        <p:spPr>
          <a:xfrm>
            <a:off x="8561133" y="442859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2" name="Google Shape;1852;p76"/>
          <p:cNvCxnSpPr/>
          <p:nvPr/>
        </p:nvCxnSpPr>
        <p:spPr>
          <a:xfrm>
            <a:off x="8555158" y="429649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3" name="Google Shape;1853;p76"/>
          <p:cNvCxnSpPr/>
          <p:nvPr/>
        </p:nvCxnSpPr>
        <p:spPr>
          <a:xfrm>
            <a:off x="8549183" y="416440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4" name="Google Shape;1854;p76"/>
          <p:cNvCxnSpPr/>
          <p:nvPr/>
        </p:nvCxnSpPr>
        <p:spPr>
          <a:xfrm>
            <a:off x="8543208" y="403231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5" name="Google Shape;1855;p76"/>
          <p:cNvCxnSpPr/>
          <p:nvPr/>
        </p:nvCxnSpPr>
        <p:spPr>
          <a:xfrm>
            <a:off x="8537233" y="390021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6" name="Google Shape;1856;p76"/>
          <p:cNvCxnSpPr/>
          <p:nvPr/>
        </p:nvCxnSpPr>
        <p:spPr>
          <a:xfrm>
            <a:off x="8531258" y="376812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7" name="Google Shape;1857;p76"/>
          <p:cNvCxnSpPr/>
          <p:nvPr/>
        </p:nvCxnSpPr>
        <p:spPr>
          <a:xfrm>
            <a:off x="8525283" y="363602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8" name="Google Shape;1858;p76"/>
          <p:cNvCxnSpPr/>
          <p:nvPr/>
        </p:nvCxnSpPr>
        <p:spPr>
          <a:xfrm>
            <a:off x="8540494" y="350393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9" name="Google Shape;1859;p76"/>
          <p:cNvCxnSpPr/>
          <p:nvPr/>
        </p:nvCxnSpPr>
        <p:spPr>
          <a:xfrm>
            <a:off x="8534519" y="337184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0" name="Google Shape;1860;p76"/>
          <p:cNvCxnSpPr/>
          <p:nvPr/>
        </p:nvCxnSpPr>
        <p:spPr>
          <a:xfrm>
            <a:off x="8535606" y="323974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1" name="Google Shape;1861;p76"/>
          <p:cNvCxnSpPr/>
          <p:nvPr/>
        </p:nvCxnSpPr>
        <p:spPr>
          <a:xfrm flipH="1" rot="10800000">
            <a:off x="3452698" y="3962101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2" name="Google Shape;1862;p76"/>
          <p:cNvCxnSpPr/>
          <p:nvPr/>
        </p:nvCxnSpPr>
        <p:spPr>
          <a:xfrm flipH="1" rot="10800000">
            <a:off x="3392013" y="411309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3" name="Google Shape;1863;p76"/>
          <p:cNvCxnSpPr/>
          <p:nvPr/>
        </p:nvCxnSpPr>
        <p:spPr>
          <a:xfrm flipH="1" rot="10800000">
            <a:off x="3403873" y="425068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4" name="Google Shape;1864;p76"/>
          <p:cNvCxnSpPr/>
          <p:nvPr/>
        </p:nvCxnSpPr>
        <p:spPr>
          <a:xfrm flipH="1" rot="10800000">
            <a:off x="3415733" y="439956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5" name="Google Shape;1865;p76"/>
          <p:cNvCxnSpPr/>
          <p:nvPr/>
        </p:nvCxnSpPr>
        <p:spPr>
          <a:xfrm flipH="1" rot="10800000">
            <a:off x="3474493" y="556215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6" name="Google Shape;1866;p76"/>
          <p:cNvCxnSpPr/>
          <p:nvPr/>
        </p:nvCxnSpPr>
        <p:spPr>
          <a:xfrm flipH="1" rot="10800000">
            <a:off x="3486353" y="571668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7" name="Google Shape;1867;p76"/>
          <p:cNvCxnSpPr/>
          <p:nvPr/>
        </p:nvCxnSpPr>
        <p:spPr>
          <a:xfrm flipH="1" rot="10800000">
            <a:off x="3467438" y="4527487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8" name="Google Shape;1868;p76"/>
          <p:cNvCxnSpPr/>
          <p:nvPr/>
        </p:nvCxnSpPr>
        <p:spPr>
          <a:xfrm flipH="1" rot="10800000">
            <a:off x="3406753" y="467847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9" name="Google Shape;1869;p76"/>
          <p:cNvCxnSpPr/>
          <p:nvPr/>
        </p:nvCxnSpPr>
        <p:spPr>
          <a:xfrm flipH="1" rot="10800000">
            <a:off x="3418613" y="481607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0" name="Google Shape;1870;p76"/>
          <p:cNvCxnSpPr/>
          <p:nvPr/>
        </p:nvCxnSpPr>
        <p:spPr>
          <a:xfrm flipH="1" rot="10800000">
            <a:off x="3430473" y="496495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1" name="Google Shape;1871;p76"/>
          <p:cNvCxnSpPr/>
          <p:nvPr/>
        </p:nvCxnSpPr>
        <p:spPr>
          <a:xfrm flipH="1" rot="10800000">
            <a:off x="3482178" y="5092873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2" name="Google Shape;1872;p76"/>
          <p:cNvCxnSpPr/>
          <p:nvPr/>
        </p:nvCxnSpPr>
        <p:spPr>
          <a:xfrm flipH="1" rot="10800000">
            <a:off x="3421493" y="524386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3" name="Google Shape;1873;p76"/>
          <p:cNvCxnSpPr/>
          <p:nvPr/>
        </p:nvCxnSpPr>
        <p:spPr>
          <a:xfrm flipH="1" rot="10800000">
            <a:off x="3433353" y="538145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4" name="Google Shape;1874;p76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77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 to HTTP/3</a:t>
            </a:r>
            <a:endParaRPr sz="4400"/>
          </a:p>
        </p:txBody>
      </p:sp>
      <p:sp>
        <p:nvSpPr>
          <p:cNvPr id="1881" name="Google Shape;1881;p77"/>
          <p:cNvSpPr txBox="1"/>
          <p:nvPr/>
        </p:nvSpPr>
        <p:spPr>
          <a:xfrm>
            <a:off x="833751" y="1490127"/>
            <a:ext cx="10458300" cy="4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508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 over single TCP connection means: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security over vanilla TCP 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HTTP/3: 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on QUIC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Utilizes QUIC (over UDP) to manage connections, reducing latency via integrated transport and security protocols.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 Migration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Supports changes in the client's network connection (e.g., switching from Wi-Fi to cellular) without needing to restart sessions.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77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78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HTTPS</a:t>
            </a:r>
            <a:endParaRPr/>
          </a:p>
        </p:txBody>
      </p:sp>
      <p:sp>
        <p:nvSpPr>
          <p:cNvPr id="1888" name="Google Shape;1888;p78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pic>
        <p:nvPicPr>
          <p:cNvPr descr="services02" id="210" name="Google Shape;2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949" y="1587413"/>
            <a:ext cx="9424911" cy="46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/>
        </p:nvSpPr>
        <p:spPr>
          <a:xfrm>
            <a:off x="5286058" y="2216919"/>
            <a:ext cx="2025987" cy="40931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 vs HTTPS comparison graphic featuring two diagrams that showcase HTTP works and how HTTPS works." id="1894" name="Google Shape;189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00" y="1132125"/>
            <a:ext cx="6317025" cy="53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79"/>
          <p:cNvSpPr txBox="1"/>
          <p:nvPr>
            <p:ph idx="4294967295" type="title"/>
          </p:nvPr>
        </p:nvSpPr>
        <p:spPr>
          <a:xfrm>
            <a:off x="1811338" y="193676"/>
            <a:ext cx="7962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HTTPS</a:t>
            </a:r>
            <a:endParaRPr/>
          </a:p>
        </p:txBody>
      </p:sp>
      <p:sp>
        <p:nvSpPr>
          <p:cNvPr id="1896" name="Google Shape;1896;p79"/>
          <p:cNvSpPr/>
          <p:nvPr/>
        </p:nvSpPr>
        <p:spPr>
          <a:xfrm>
            <a:off x="6751225" y="1272625"/>
            <a:ext cx="5115300" cy="5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secure version of HTTP</a:t>
            </a:r>
            <a:endParaRPr b="0" i="1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Allows transferring the data in an encrypted form.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Uses an encryption protocol known as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Transport Layer Security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and officially, it is referred to as a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Secure Sockets Layer (SSL).</a:t>
            </a:r>
            <a:endParaRPr b="1" i="0" sz="24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HTTPS transmits the data over 443 port number.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80"/>
          <p:cNvSpPr txBox="1"/>
          <p:nvPr>
            <p:ph type="title"/>
          </p:nvPr>
        </p:nvSpPr>
        <p:spPr>
          <a:xfrm>
            <a:off x="1511785" y="207568"/>
            <a:ext cx="10018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HTTPS</a:t>
            </a:r>
            <a:endParaRPr b="1"/>
          </a:p>
        </p:txBody>
      </p:sp>
      <p:sp>
        <p:nvSpPr>
          <p:cNvPr id="1902" name="Google Shape;1902;p80"/>
          <p:cNvSpPr/>
          <p:nvPr/>
        </p:nvSpPr>
        <p:spPr>
          <a:xfrm>
            <a:off x="1037750" y="990625"/>
            <a:ext cx="10492800" cy="5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Websites to have an HTTPS protocol, need to install the </a:t>
            </a:r>
            <a:r>
              <a:rPr b="1" i="0" lang="en-US" sz="23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signed SSL certificate.</a:t>
            </a:r>
            <a:endParaRPr b="1" i="0" sz="23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SSL protocol encrypts the data which the client transmits to the server.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digital certificate is a file that contains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about the organization to help it authenticate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Cryptographic information that helps site users communicate with it securely through encryption.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7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is a transport layer protocol.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7E28CD"/>
                </a:solidFill>
                <a:latin typeface="Arial"/>
                <a:ea typeface="Arial"/>
                <a:cs typeface="Arial"/>
                <a:sym typeface="Arial"/>
              </a:rPr>
              <a:t>SEO Advantage</a:t>
            </a: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GOOGLE gives the preferences to those websites that use HTTPS rather than the websites that use HTTP.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the not secure warning message that displays when users visit insecure HTTP websites." id="1903" name="Google Shape;190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925" y="5929350"/>
            <a:ext cx="5041399" cy="8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8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1909" name="Google Shape;1909;p8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idx="4294967295" type="body"/>
          </p:nvPr>
        </p:nvSpPr>
        <p:spPr>
          <a:xfrm>
            <a:off x="1098350" y="1295021"/>
            <a:ext cx="10654776" cy="366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accessing information on a device, the data may not be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physically stored on that device.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If that is the case, a request must be made to the device where the data resides.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b="1" lang="en-US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Two methods: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Client/Server 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Peer-to-Peer (P2P) </a:t>
            </a:r>
            <a:endParaRPr/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Application Layer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26"/>
          <p:cNvGrpSpPr/>
          <p:nvPr/>
        </p:nvGrpSpPr>
        <p:grpSpPr>
          <a:xfrm>
            <a:off x="5363969" y="3036308"/>
            <a:ext cx="6526007" cy="3371409"/>
            <a:chOff x="5363969" y="3036308"/>
            <a:chExt cx="6526007" cy="3371409"/>
          </a:xfrm>
        </p:grpSpPr>
        <p:pic>
          <p:nvPicPr>
            <p:cNvPr id="220" name="Google Shape;220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63969" y="3036308"/>
              <a:ext cx="6526007" cy="3371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6"/>
            <p:cNvSpPr/>
            <p:nvPr/>
          </p:nvSpPr>
          <p:spPr>
            <a:xfrm>
              <a:off x="5628958" y="5833567"/>
              <a:ext cx="331038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Client-Server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8735136" y="5833567"/>
              <a:ext cx="315304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Peer-to-Peer(P2P)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vis01" id="227" name="Google Shape;2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828800"/>
            <a:ext cx="9973733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>
            <p:ph idx="4294967295" type="title"/>
          </p:nvPr>
        </p:nvSpPr>
        <p:spPr>
          <a:xfrm>
            <a:off x="1484311" y="49809"/>
            <a:ext cx="10018713" cy="98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/>
              <a:t>Client/Server Model</a:t>
            </a:r>
            <a:endParaRPr/>
          </a:p>
        </p:txBody>
      </p:sp>
      <p:grpSp>
        <p:nvGrpSpPr>
          <p:cNvPr id="229" name="Google Shape;229;p27"/>
          <p:cNvGrpSpPr/>
          <p:nvPr/>
        </p:nvGrpSpPr>
        <p:grpSpPr>
          <a:xfrm>
            <a:off x="7823200" y="914400"/>
            <a:ext cx="4165600" cy="4267200"/>
            <a:chOff x="3504" y="576"/>
            <a:chExt cx="2160" cy="2688"/>
          </a:xfrm>
        </p:grpSpPr>
        <p:sp>
          <p:nvSpPr>
            <p:cNvPr id="230" name="Google Shape;230;p27"/>
            <p:cNvSpPr/>
            <p:nvPr/>
          </p:nvSpPr>
          <p:spPr>
            <a:xfrm>
              <a:off x="4272" y="1152"/>
              <a:ext cx="958" cy="2112"/>
            </a:xfrm>
            <a:prstGeom prst="ellipse">
              <a:avLst/>
            </a:prstGeom>
            <a:noFill/>
            <a:ln cap="flat" cmpd="sng" w="38100">
              <a:solidFill>
                <a:srgbClr val="0000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7"/>
            <p:cNvSpPr txBox="1"/>
            <p:nvPr/>
          </p:nvSpPr>
          <p:spPr>
            <a:xfrm>
              <a:off x="3504" y="576"/>
              <a:ext cx="2160" cy="542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Clients – hardware, software combination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7"/>
          <p:cNvGrpSpPr/>
          <p:nvPr/>
        </p:nvGrpSpPr>
        <p:grpSpPr>
          <a:xfrm>
            <a:off x="203200" y="3886201"/>
            <a:ext cx="4267200" cy="2308225"/>
            <a:chOff x="96" y="2448"/>
            <a:chExt cx="2016" cy="1454"/>
          </a:xfrm>
        </p:grpSpPr>
        <p:cxnSp>
          <p:nvCxnSpPr>
            <p:cNvPr id="233" name="Google Shape;233;p27"/>
            <p:cNvCxnSpPr/>
            <p:nvPr/>
          </p:nvCxnSpPr>
          <p:spPr>
            <a:xfrm rot="10800000">
              <a:off x="1152" y="2448"/>
              <a:ext cx="336" cy="1008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4" name="Google Shape;234;p27"/>
            <p:cNvSpPr txBox="1"/>
            <p:nvPr/>
          </p:nvSpPr>
          <p:spPr>
            <a:xfrm>
              <a:off x="96" y="3360"/>
              <a:ext cx="2016" cy="542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Resources are stored on the server.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7"/>
          <p:cNvGrpSpPr/>
          <p:nvPr/>
        </p:nvGrpSpPr>
        <p:grpSpPr>
          <a:xfrm>
            <a:off x="3352800" y="2209801"/>
            <a:ext cx="6400800" cy="1135063"/>
            <a:chOff x="1680" y="1392"/>
            <a:chExt cx="3024" cy="715"/>
          </a:xfrm>
        </p:grpSpPr>
        <p:cxnSp>
          <p:nvCxnSpPr>
            <p:cNvPr id="236" name="Google Shape;236;p27"/>
            <p:cNvCxnSpPr/>
            <p:nvPr/>
          </p:nvCxnSpPr>
          <p:spPr>
            <a:xfrm rot="10800000">
              <a:off x="1680" y="1776"/>
              <a:ext cx="1200" cy="0"/>
            </a:xfrm>
            <a:prstGeom prst="straightConnector1">
              <a:avLst/>
            </a:prstGeom>
            <a:noFill/>
            <a:ln cap="flat" cmpd="sng" w="57150">
              <a:solidFill>
                <a:srgbClr val="0000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7" name="Google Shape;237;p27"/>
            <p:cNvSpPr txBox="1"/>
            <p:nvPr/>
          </p:nvSpPr>
          <p:spPr>
            <a:xfrm>
              <a:off x="2832" y="1392"/>
              <a:ext cx="1872" cy="715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client begins the exchange by making a request for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27"/>
          <p:cNvGrpSpPr/>
          <p:nvPr/>
        </p:nvGrpSpPr>
        <p:grpSpPr>
          <a:xfrm>
            <a:off x="3352800" y="3429001"/>
            <a:ext cx="5689600" cy="769938"/>
            <a:chOff x="1488" y="2160"/>
            <a:chExt cx="2688" cy="485"/>
          </a:xfrm>
        </p:grpSpPr>
        <p:sp>
          <p:nvSpPr>
            <p:cNvPr id="239" name="Google Shape;239;p27"/>
            <p:cNvSpPr txBox="1"/>
            <p:nvPr/>
          </p:nvSpPr>
          <p:spPr>
            <a:xfrm>
              <a:off x="1488" y="2160"/>
              <a:ext cx="1872" cy="485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server responds with one or more streams of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" name="Google Shape;240;p27"/>
            <p:cNvCxnSpPr/>
            <p:nvPr/>
          </p:nvCxnSpPr>
          <p:spPr>
            <a:xfrm>
              <a:off x="3312" y="2496"/>
              <a:ext cx="864" cy="0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41" name="Google Shape;241;p27"/>
          <p:cNvSpPr txBox="1"/>
          <p:nvPr/>
        </p:nvSpPr>
        <p:spPr>
          <a:xfrm>
            <a:off x="355600" y="931164"/>
            <a:ext cx="3962400" cy="1804988"/>
          </a:xfrm>
          <a:prstGeom prst="rect">
            <a:avLst/>
          </a:prstGeom>
          <a:solidFill>
            <a:srgbClr val="003300"/>
          </a:solidFill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May also require control information.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or identify a file to be transferred.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idx="4294967295" type="title"/>
          </p:nvPr>
        </p:nvSpPr>
        <p:spPr>
          <a:xfrm>
            <a:off x="1484311" y="374497"/>
            <a:ext cx="100187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Peer-to-Peer Model</a:t>
            </a:r>
            <a:endParaRPr/>
          </a:p>
        </p:txBody>
      </p:sp>
      <p:sp>
        <p:nvSpPr>
          <p:cNvPr id="248" name="Google Shape;248;p28"/>
          <p:cNvSpPr txBox="1"/>
          <p:nvPr>
            <p:ph idx="4294967295" type="body"/>
          </p:nvPr>
        </p:nvSpPr>
        <p:spPr>
          <a:xfrm>
            <a:off x="1535098" y="4218135"/>
            <a:ext cx="10309352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Two or more computers are connected via a network and can share resources (such as printers and files)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without having a dedicated server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. 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End devices (peers) can function as either a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server or client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depending upon the required service. </a:t>
            </a: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675" y="1426100"/>
            <a:ext cx="4950798" cy="259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0500" y="1048400"/>
            <a:ext cx="4378975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